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90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355" r:id="rId25"/>
    <p:sldId id="356" r:id="rId26"/>
    <p:sldId id="357" r:id="rId27"/>
    <p:sldId id="279" r:id="rId28"/>
    <p:sldId id="280" r:id="rId29"/>
    <p:sldId id="358" r:id="rId30"/>
    <p:sldId id="352" r:id="rId31"/>
    <p:sldId id="281" r:id="rId32"/>
    <p:sldId id="305" r:id="rId33"/>
    <p:sldId id="282" r:id="rId34"/>
    <p:sldId id="283" r:id="rId35"/>
    <p:sldId id="285" r:id="rId36"/>
    <p:sldId id="286" r:id="rId37"/>
    <p:sldId id="287" r:id="rId38"/>
    <p:sldId id="288" r:id="rId39"/>
    <p:sldId id="306" r:id="rId40"/>
    <p:sldId id="328" r:id="rId41"/>
    <p:sldId id="326" r:id="rId42"/>
    <p:sldId id="329" r:id="rId43"/>
    <p:sldId id="289" r:id="rId44"/>
    <p:sldId id="290" r:id="rId45"/>
    <p:sldId id="291" r:id="rId46"/>
    <p:sldId id="313" r:id="rId47"/>
    <p:sldId id="292" r:id="rId48"/>
    <p:sldId id="327" r:id="rId49"/>
    <p:sldId id="341" r:id="rId50"/>
    <p:sldId id="293" r:id="rId51"/>
    <p:sldId id="294" r:id="rId52"/>
    <p:sldId id="295" r:id="rId53"/>
    <p:sldId id="296" r:id="rId54"/>
    <p:sldId id="297" r:id="rId55"/>
    <p:sldId id="298" r:id="rId56"/>
    <p:sldId id="299" r:id="rId57"/>
    <p:sldId id="351" r:id="rId58"/>
    <p:sldId id="300" r:id="rId59"/>
    <p:sldId id="301" r:id="rId60"/>
    <p:sldId id="302" r:id="rId61"/>
    <p:sldId id="303" r:id="rId62"/>
    <p:sldId id="308" r:id="rId63"/>
    <p:sldId id="309" r:id="rId64"/>
    <p:sldId id="310" r:id="rId65"/>
    <p:sldId id="311" r:id="rId66"/>
    <p:sldId id="312" r:id="rId67"/>
    <p:sldId id="314" r:id="rId68"/>
    <p:sldId id="315" r:id="rId69"/>
    <p:sldId id="316" r:id="rId70"/>
    <p:sldId id="317" r:id="rId71"/>
    <p:sldId id="318" r:id="rId72"/>
    <p:sldId id="319" r:id="rId73"/>
    <p:sldId id="320" r:id="rId74"/>
    <p:sldId id="321" r:id="rId75"/>
    <p:sldId id="322" r:id="rId76"/>
    <p:sldId id="323" r:id="rId77"/>
    <p:sldId id="324" r:id="rId78"/>
    <p:sldId id="333" r:id="rId79"/>
    <p:sldId id="334" r:id="rId80"/>
    <p:sldId id="337" r:id="rId81"/>
    <p:sldId id="338" r:id="rId82"/>
    <p:sldId id="339" r:id="rId83"/>
    <p:sldId id="340" r:id="rId84"/>
    <p:sldId id="336" r:id="rId85"/>
    <p:sldId id="335" r:id="rId86"/>
    <p:sldId id="325" r:id="rId87"/>
    <p:sldId id="330" r:id="rId88"/>
    <p:sldId id="331" r:id="rId89"/>
    <p:sldId id="332" r:id="rId90"/>
    <p:sldId id="349" r:id="rId91"/>
    <p:sldId id="342" r:id="rId92"/>
    <p:sldId id="343" r:id="rId93"/>
    <p:sldId id="344" r:id="rId94"/>
    <p:sldId id="345" r:id="rId95"/>
    <p:sldId id="346" r:id="rId96"/>
    <p:sldId id="347" r:id="rId97"/>
    <p:sldId id="348" r:id="rId98"/>
    <p:sldId id="350" r:id="rId99"/>
    <p:sldId id="353" r:id="rId100"/>
    <p:sldId id="354" r:id="rId101"/>
    <p:sldId id="359" r:id="rId102"/>
    <p:sldId id="360" r:id="rId103"/>
    <p:sldId id="307" r:id="rId104"/>
    <p:sldId id="304" r:id="rId105"/>
  </p:sldIdLst>
  <p:sldSz cx="9144000" cy="6858000" type="screen4x3"/>
  <p:notesSz cx="6858000" cy="9144000"/>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94" d="100"/>
          <a:sy n="94" d="100"/>
        </p:scale>
        <p:origin x="-1284" y="-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viewProps" Target="viewProps.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presProps" Target="presProp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tableStyles" Target="tableStyles.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ide de título">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2" cstate="print"/>
          <a:srcRect t="33333"/>
          <a:stretch>
            <a:fillRect/>
          </a:stretch>
        </p:blipFill>
        <p:spPr>
          <a:xfrm>
            <a:off x="0" y="0"/>
            <a:ext cx="9144000" cy="4572000"/>
          </a:xfrm>
          <a:prstGeom prst="rect">
            <a:avLst/>
          </a:prstGeom>
        </p:spPr>
      </p:pic>
      <p:sp>
        <p:nvSpPr>
          <p:cNvPr id="4" name="Date Placeholder 3"/>
          <p:cNvSpPr>
            <a:spLocks noGrp="1"/>
          </p:cNvSpPr>
          <p:nvPr>
            <p:ph type="dt" sz="half" idx="10"/>
          </p:nvPr>
        </p:nvSpPr>
        <p:spPr/>
        <p:txBody>
          <a:bodyPr/>
          <a:lstStyle/>
          <a:p>
            <a:fld id="{942B1511-2365-4ABF-9926-CD37EB4D0675}" type="datetimeFigureOut">
              <a:rPr lang="pt-BR" smtClean="0"/>
              <a:t>27/02/2018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8A2435-FAC7-4703-A8BC-B1F54C9D9055}" type="slidenum">
              <a:rPr lang="pt-BR" smtClean="0"/>
              <a:t>‹nº›</a:t>
            </a:fld>
            <a:endParaRPr lang="pt-BR"/>
          </a:p>
        </p:txBody>
      </p:sp>
      <p:sp>
        <p:nvSpPr>
          <p:cNvPr id="3" name="Subtitle 2"/>
          <p:cNvSpPr>
            <a:spLocks noGrp="1"/>
          </p:cNvSpPr>
          <p:nvPr>
            <p:ph type="subTitle" idx="1"/>
          </p:nvPr>
        </p:nvSpPr>
        <p:spPr>
          <a:xfrm>
            <a:off x="1219200" y="3886200"/>
            <a:ext cx="6400800" cy="1752600"/>
          </a:xfrm>
        </p:spPr>
        <p:txBody>
          <a:bodyPr>
            <a:normAutofit/>
          </a:bodyPr>
          <a:lstStyle>
            <a:lvl1pPr marL="0" indent="0" algn="ctr">
              <a:buNone/>
              <a:defRPr sz="1700" baseline="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smtClean="0"/>
              <a:t>Clique para editar o estilo do subtítulo mestre</a:t>
            </a:r>
            <a:endParaRPr lang="en-US" dirty="0"/>
          </a:p>
        </p:txBody>
      </p:sp>
      <p:sp>
        <p:nvSpPr>
          <p:cNvPr id="2" name="Title 1"/>
          <p:cNvSpPr>
            <a:spLocks noGrp="1"/>
          </p:cNvSpPr>
          <p:nvPr>
            <p:ph type="ctrTitle"/>
          </p:nvPr>
        </p:nvSpPr>
        <p:spPr>
          <a:xfrm>
            <a:off x="685800" y="2007888"/>
            <a:ext cx="7772400" cy="1470025"/>
          </a:xfrm>
        </p:spPr>
        <p:txBody>
          <a:bodyPr/>
          <a:lstStyle>
            <a:lvl1pPr algn="ctr">
              <a:defRPr sz="3200"/>
            </a:lvl1pPr>
          </a:lstStyle>
          <a:p>
            <a:r>
              <a:rPr lang="pt-BR" smtClean="0"/>
              <a:t>Clique para editar o título mestre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smtClean="0"/>
              <a:t>Clique para editar o título mestre</a:t>
            </a:r>
            <a:endParaRPr lang="en-US" dirty="0"/>
          </a:p>
        </p:txBody>
      </p:sp>
      <p:sp>
        <p:nvSpPr>
          <p:cNvPr id="3" name="Vertical Text Placeholder 2"/>
          <p:cNvSpPr>
            <a:spLocks noGrp="1"/>
          </p:cNvSpPr>
          <p:nvPr>
            <p:ph type="body" orient="vert" idx="1"/>
          </p:nvPr>
        </p:nvSpPr>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942B1511-2365-4ABF-9926-CD37EB4D0675}" type="datetimeFigureOut">
              <a:rPr lang="pt-BR" smtClean="0"/>
              <a:t>27/02/2018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8A2435-FAC7-4703-A8BC-B1F54C9D9055}" type="slidenum">
              <a:rPr lang="pt-BR" smtClean="0"/>
              <a:t>‹nº›</a:t>
            </a:fld>
            <a:endParaRPr lang="pt-B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e texto verticai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pt-BR" smtClean="0"/>
              <a:t>Clique para editar o título mestre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a:p>
        </p:txBody>
      </p:sp>
      <p:sp>
        <p:nvSpPr>
          <p:cNvPr id="4" name="Date Placeholder 3"/>
          <p:cNvSpPr>
            <a:spLocks noGrp="1"/>
          </p:cNvSpPr>
          <p:nvPr>
            <p:ph type="dt" sz="half" idx="10"/>
          </p:nvPr>
        </p:nvSpPr>
        <p:spPr/>
        <p:txBody>
          <a:bodyPr/>
          <a:lstStyle/>
          <a:p>
            <a:fld id="{942B1511-2365-4ABF-9926-CD37EB4D0675}" type="datetimeFigureOut">
              <a:rPr lang="pt-BR" smtClean="0"/>
              <a:t>27/02/2018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8A2435-FAC7-4703-A8BC-B1F54C9D9055}" type="slidenum">
              <a:rPr lang="pt-BR" smtClean="0"/>
              <a:t>‹nº›</a:t>
            </a:fld>
            <a:endParaRPr lang="pt-B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pt-BR" smtClean="0"/>
              <a:t>Clique para editar o título mestre</a:t>
            </a:r>
            <a:endParaRPr lang="en-US" dirty="0"/>
          </a:p>
        </p:txBody>
      </p:sp>
      <p:sp>
        <p:nvSpPr>
          <p:cNvPr id="4" name="Date Placeholder 3"/>
          <p:cNvSpPr>
            <a:spLocks noGrp="1"/>
          </p:cNvSpPr>
          <p:nvPr>
            <p:ph type="dt" sz="half" idx="10"/>
          </p:nvPr>
        </p:nvSpPr>
        <p:spPr/>
        <p:txBody>
          <a:bodyPr/>
          <a:lstStyle/>
          <a:p>
            <a:fld id="{942B1511-2365-4ABF-9926-CD37EB4D0675}" type="datetimeFigureOut">
              <a:rPr lang="pt-BR" smtClean="0"/>
              <a:t>27/02/2018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8A2435-FAC7-4703-A8BC-B1F54C9D9055}" type="slidenum">
              <a:rPr lang="pt-BR" smtClean="0"/>
              <a:t>‹nº›</a:t>
            </a:fld>
            <a:endParaRPr lang="pt-BR"/>
          </a:p>
        </p:txBody>
      </p:sp>
      <p:sp>
        <p:nvSpPr>
          <p:cNvPr id="8" name="Content Placeholder 7"/>
          <p:cNvSpPr>
            <a:spLocks noGrp="1"/>
          </p:cNvSpPr>
          <p:nvPr>
            <p:ph sz="quarter" idx="13"/>
          </p:nvPr>
        </p:nvSpPr>
        <p:spPr>
          <a:xfrm>
            <a:off x="609600" y="1600200"/>
            <a:ext cx="7924800" cy="41148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609600" y="4962525"/>
            <a:ext cx="7885113" cy="1362075"/>
          </a:xfrm>
        </p:spPr>
        <p:txBody>
          <a:bodyPr anchor="t"/>
          <a:lstStyle>
            <a:lvl1pPr algn="l">
              <a:defRPr sz="3200" b="0" i="0" cap="all" baseline="0"/>
            </a:lvl1pPr>
          </a:lstStyle>
          <a:p>
            <a:r>
              <a:rPr lang="pt-BR" smtClean="0"/>
              <a:t>Clique para editar o título mestre</a:t>
            </a:r>
            <a:endParaRPr lang="en-US" dirty="0"/>
          </a:p>
        </p:txBody>
      </p:sp>
      <p:sp>
        <p:nvSpPr>
          <p:cNvPr id="3" name="Text Placeholder 2"/>
          <p:cNvSpPr>
            <a:spLocks noGrp="1"/>
          </p:cNvSpPr>
          <p:nvPr>
            <p:ph type="body" idx="1"/>
          </p:nvPr>
        </p:nvSpPr>
        <p:spPr>
          <a:xfrm>
            <a:off x="609600" y="3462338"/>
            <a:ext cx="7885113" cy="1500187"/>
          </a:xfrm>
        </p:spPr>
        <p:txBody>
          <a:bodyPr anchor="b">
            <a:normAutofit/>
          </a:bodyPr>
          <a:lstStyle>
            <a:lvl1pPr marL="0" indent="0">
              <a:buNone/>
              <a:defRPr sz="1700" baseline="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smtClean="0"/>
              <a:t>Clique para editar o texto mestre</a:t>
            </a:r>
          </a:p>
        </p:txBody>
      </p:sp>
      <p:sp>
        <p:nvSpPr>
          <p:cNvPr id="4" name="Date Placeholder 3"/>
          <p:cNvSpPr>
            <a:spLocks noGrp="1"/>
          </p:cNvSpPr>
          <p:nvPr>
            <p:ph type="dt" sz="half" idx="10"/>
          </p:nvPr>
        </p:nvSpPr>
        <p:spPr/>
        <p:txBody>
          <a:bodyPr/>
          <a:lstStyle/>
          <a:p>
            <a:fld id="{942B1511-2365-4ABF-9926-CD37EB4D0675}" type="datetimeFigureOut">
              <a:rPr lang="pt-BR" smtClean="0"/>
              <a:t>27/02/2018</a:t>
            </a:fld>
            <a:endParaRPr lang="pt-BR"/>
          </a:p>
        </p:txBody>
      </p:sp>
      <p:sp>
        <p:nvSpPr>
          <p:cNvPr id="5" name="Footer Placeholder 4"/>
          <p:cNvSpPr>
            <a:spLocks noGrp="1"/>
          </p:cNvSpPr>
          <p:nvPr>
            <p:ph type="ftr" sz="quarter" idx="11"/>
          </p:nvPr>
        </p:nvSpPr>
        <p:spPr/>
        <p:txBody>
          <a:bodyPr/>
          <a:lstStyle/>
          <a:p>
            <a:endParaRPr lang="pt-BR"/>
          </a:p>
        </p:txBody>
      </p:sp>
      <p:sp>
        <p:nvSpPr>
          <p:cNvPr id="6" name="Slide Number Placeholder 5"/>
          <p:cNvSpPr>
            <a:spLocks noGrp="1"/>
          </p:cNvSpPr>
          <p:nvPr>
            <p:ph type="sldNum" sz="quarter" idx="12"/>
          </p:nvPr>
        </p:nvSpPr>
        <p:spPr/>
        <p:txBody>
          <a:bodyPr/>
          <a:lstStyle/>
          <a:p>
            <a:fld id="{848A2435-FAC7-4703-A8BC-B1F54C9D9055}" type="slidenum">
              <a:rPr lang="pt-BR" smtClean="0"/>
              <a:t>‹nº›</a:t>
            </a:fld>
            <a:endParaRPr lang="pt-B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11" name="Content Placeholder 10"/>
          <p:cNvSpPr>
            <a:spLocks noGrp="1"/>
          </p:cNvSpPr>
          <p:nvPr>
            <p:ph sz="quarter" idx="13"/>
          </p:nvPr>
        </p:nvSpPr>
        <p:spPr>
          <a:xfrm>
            <a:off x="609600" y="1600200"/>
            <a:ext cx="3733800" cy="4114800"/>
          </a:xfrm>
        </p:spPr>
        <p:txBody>
          <a:bodyPr/>
          <a:lstStyle>
            <a:lvl5pPr>
              <a:defRPr/>
            </a:lvl5pPr>
            <a:lvl6pPr>
              <a:buClr>
                <a:schemeClr val="tx2"/>
              </a:buClr>
              <a:buFont typeface="Arial" pitchFamily="34" charset="0"/>
              <a:buChar char="•"/>
              <a:defRPr/>
            </a:lvl6pPr>
            <a:lvl7pPr>
              <a:buClr>
                <a:schemeClr val="tx2"/>
              </a:buClr>
              <a:buFont typeface="Arial" pitchFamily="34" charset="0"/>
              <a:buChar char="•"/>
              <a:defRPr/>
            </a:lvl7pPr>
            <a:lvl8pPr>
              <a:buClr>
                <a:schemeClr val="tx2"/>
              </a:buClr>
              <a:buFont typeface="Arial" pitchFamily="34" charset="0"/>
              <a:buChar char="•"/>
              <a:defRPr/>
            </a:lvl8pPr>
            <a:lvl9pPr>
              <a:buClr>
                <a:schemeClr val="tx2"/>
              </a:buClr>
              <a:buFont typeface="Arial" pitchFamily="34" charset="0"/>
              <a:buChar char="•"/>
              <a:defRPr/>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smtClean="0"/>
          </a:p>
        </p:txBody>
      </p:sp>
      <p:sp>
        <p:nvSpPr>
          <p:cNvPr id="13" name="Content Placeholder 12"/>
          <p:cNvSpPr>
            <a:spLocks noGrp="1"/>
          </p:cNvSpPr>
          <p:nvPr>
            <p:ph sz="quarter" idx="14"/>
          </p:nvPr>
        </p:nvSpPr>
        <p:spPr>
          <a:xfrm>
            <a:off x="4800600" y="1600200"/>
            <a:ext cx="3733800" cy="41148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smtClean="0"/>
          </a:p>
        </p:txBody>
      </p:sp>
      <p:sp>
        <p:nvSpPr>
          <p:cNvPr id="2" name="Title 1"/>
          <p:cNvSpPr>
            <a:spLocks noGrp="1"/>
          </p:cNvSpPr>
          <p:nvPr>
            <p:ph type="title"/>
          </p:nvPr>
        </p:nvSpPr>
        <p:spPr>
          <a:xfrm>
            <a:off x="609600" y="274638"/>
            <a:ext cx="7924800" cy="1143000"/>
          </a:xfrm>
        </p:spPr>
        <p:txBody>
          <a:bodyPr/>
          <a:lstStyle/>
          <a:p>
            <a:r>
              <a:rPr lang="pt-BR" smtClean="0"/>
              <a:t>Clique para editar o título mestre</a:t>
            </a:r>
            <a:endParaRPr lang="en-US" dirty="0"/>
          </a:p>
        </p:txBody>
      </p:sp>
      <p:sp>
        <p:nvSpPr>
          <p:cNvPr id="5" name="Date Placeholder 4"/>
          <p:cNvSpPr>
            <a:spLocks noGrp="1"/>
          </p:cNvSpPr>
          <p:nvPr>
            <p:ph type="dt" sz="half" idx="10"/>
          </p:nvPr>
        </p:nvSpPr>
        <p:spPr/>
        <p:txBody>
          <a:bodyPr/>
          <a:lstStyle/>
          <a:p>
            <a:fld id="{942B1511-2365-4ABF-9926-CD37EB4D0675}" type="datetimeFigureOut">
              <a:rPr lang="pt-BR" smtClean="0"/>
              <a:t>27/02/2018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48A2435-FAC7-4703-A8BC-B1F54C9D9055}" type="slidenum">
              <a:rPr lang="pt-BR" smtClean="0"/>
              <a:t>‹nº›</a:t>
            </a:fld>
            <a:endParaRPr lang="pt-B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3" name="Content Placeholder 12"/>
          <p:cNvSpPr>
            <a:spLocks noGrp="1"/>
          </p:cNvSpPr>
          <p:nvPr>
            <p:ph sz="quarter" idx="14"/>
          </p:nvPr>
        </p:nvSpPr>
        <p:spPr>
          <a:xfrm>
            <a:off x="4800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smtClean="0"/>
          </a:p>
        </p:txBody>
      </p:sp>
      <p:sp>
        <p:nvSpPr>
          <p:cNvPr id="11" name="Content Placeholder 10"/>
          <p:cNvSpPr>
            <a:spLocks noGrp="1"/>
          </p:cNvSpPr>
          <p:nvPr>
            <p:ph sz="quarter" idx="13"/>
          </p:nvPr>
        </p:nvSpPr>
        <p:spPr>
          <a:xfrm>
            <a:off x="609600" y="2209800"/>
            <a:ext cx="3733800" cy="3505200"/>
          </a:xfrm>
        </p:spPr>
        <p:txBody>
          <a:bodyPr/>
          <a:lstStyle>
            <a:lvl6pPr>
              <a:buClr>
                <a:schemeClr val="tx2"/>
              </a:buClr>
              <a:defRPr/>
            </a:lvl6pPr>
            <a:lvl7pPr>
              <a:buClr>
                <a:schemeClr val="tx2"/>
              </a:buClr>
              <a:defRPr/>
            </a:lvl7pPr>
            <a:lvl8pPr>
              <a:buClr>
                <a:schemeClr val="tx2"/>
              </a:buClr>
              <a:defRPr/>
            </a:lvl8pPr>
            <a:lvl9pPr>
              <a:buClr>
                <a:schemeClr val="tx2"/>
              </a:buClr>
              <a:defRPr/>
            </a:lvl9p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smtClean="0"/>
          </a:p>
        </p:txBody>
      </p:sp>
      <p:sp>
        <p:nvSpPr>
          <p:cNvPr id="2" name="Title 1"/>
          <p:cNvSpPr>
            <a:spLocks noGrp="1"/>
          </p:cNvSpPr>
          <p:nvPr>
            <p:ph type="title"/>
          </p:nvPr>
        </p:nvSpPr>
        <p:spPr>
          <a:xfrm>
            <a:off x="609600" y="274638"/>
            <a:ext cx="7924800" cy="1143000"/>
          </a:xfrm>
        </p:spPr>
        <p:txBody>
          <a:bodyPr/>
          <a:lstStyle>
            <a:lvl1pPr>
              <a:defRPr/>
            </a:lvl1pPr>
          </a:lstStyle>
          <a:p>
            <a:r>
              <a:rPr lang="pt-BR" smtClean="0"/>
              <a:t>Clique para editar o título mestre</a:t>
            </a:r>
            <a:endParaRPr lang="en-US" dirty="0"/>
          </a:p>
        </p:txBody>
      </p:sp>
      <p:sp>
        <p:nvSpPr>
          <p:cNvPr id="3" name="Text Placeholder 2"/>
          <p:cNvSpPr>
            <a:spLocks noGrp="1"/>
          </p:cNvSpPr>
          <p:nvPr>
            <p:ph type="body" idx="1"/>
          </p:nvPr>
        </p:nvSpPr>
        <p:spPr>
          <a:xfrm>
            <a:off x="609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5" name="Text Placeholder 4"/>
          <p:cNvSpPr>
            <a:spLocks noGrp="1"/>
          </p:cNvSpPr>
          <p:nvPr>
            <p:ph type="body" sz="quarter" idx="3"/>
          </p:nvPr>
        </p:nvSpPr>
        <p:spPr>
          <a:xfrm>
            <a:off x="4800600" y="1600199"/>
            <a:ext cx="3733800" cy="574675"/>
          </a:xfrm>
        </p:spPr>
        <p:txBody>
          <a:bodyPr anchor="b">
            <a:normAutofit/>
          </a:bodyPr>
          <a:lstStyle>
            <a:lvl1pPr marL="0" indent="0">
              <a:buNone/>
              <a:defRPr sz="1700" b="0" i="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smtClean="0"/>
              <a:t>Clique para editar o texto mestre</a:t>
            </a:r>
          </a:p>
        </p:txBody>
      </p:sp>
      <p:sp>
        <p:nvSpPr>
          <p:cNvPr id="7" name="Date Placeholder 6"/>
          <p:cNvSpPr>
            <a:spLocks noGrp="1"/>
          </p:cNvSpPr>
          <p:nvPr>
            <p:ph type="dt" sz="half" idx="10"/>
          </p:nvPr>
        </p:nvSpPr>
        <p:spPr/>
        <p:txBody>
          <a:bodyPr/>
          <a:lstStyle/>
          <a:p>
            <a:fld id="{942B1511-2365-4ABF-9926-CD37EB4D0675}" type="datetimeFigureOut">
              <a:rPr lang="pt-BR" smtClean="0"/>
              <a:t>27/02/2018</a:t>
            </a:fld>
            <a:endParaRPr lang="pt-BR"/>
          </a:p>
        </p:txBody>
      </p:sp>
      <p:sp>
        <p:nvSpPr>
          <p:cNvPr id="8" name="Footer Placeholder 7"/>
          <p:cNvSpPr>
            <a:spLocks noGrp="1"/>
          </p:cNvSpPr>
          <p:nvPr>
            <p:ph type="ftr" sz="quarter" idx="11"/>
          </p:nvPr>
        </p:nvSpPr>
        <p:spPr/>
        <p:txBody>
          <a:bodyPr/>
          <a:lstStyle/>
          <a:p>
            <a:endParaRPr lang="pt-BR"/>
          </a:p>
        </p:txBody>
      </p:sp>
      <p:sp>
        <p:nvSpPr>
          <p:cNvPr id="9" name="Slide Number Placeholder 8"/>
          <p:cNvSpPr>
            <a:spLocks noGrp="1"/>
          </p:cNvSpPr>
          <p:nvPr>
            <p:ph type="sldNum" sz="quarter" idx="12"/>
          </p:nvPr>
        </p:nvSpPr>
        <p:spPr/>
        <p:txBody>
          <a:bodyPr/>
          <a:lstStyle/>
          <a:p>
            <a:fld id="{848A2435-FAC7-4703-A8BC-B1F54C9D9055}" type="slidenum">
              <a:rPr lang="pt-BR" smtClean="0"/>
              <a:t>‹nº›</a:t>
            </a:fld>
            <a:endParaRPr lang="pt-B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7924800" cy="1143000"/>
          </a:xfrm>
        </p:spPr>
        <p:txBody>
          <a:bodyPr/>
          <a:lstStyle/>
          <a:p>
            <a:r>
              <a:rPr lang="pt-BR" smtClean="0"/>
              <a:t>Clique para editar o título mestre</a:t>
            </a:r>
            <a:endParaRPr lang="en-US" dirty="0"/>
          </a:p>
        </p:txBody>
      </p:sp>
      <p:sp>
        <p:nvSpPr>
          <p:cNvPr id="3" name="Date Placeholder 2"/>
          <p:cNvSpPr>
            <a:spLocks noGrp="1"/>
          </p:cNvSpPr>
          <p:nvPr>
            <p:ph type="dt" sz="half" idx="10"/>
          </p:nvPr>
        </p:nvSpPr>
        <p:spPr/>
        <p:txBody>
          <a:bodyPr/>
          <a:lstStyle/>
          <a:p>
            <a:fld id="{942B1511-2365-4ABF-9926-CD37EB4D0675}" type="datetimeFigureOut">
              <a:rPr lang="pt-BR" smtClean="0"/>
              <a:t>27/02/2018</a:t>
            </a:fld>
            <a:endParaRPr lang="pt-BR"/>
          </a:p>
        </p:txBody>
      </p:sp>
      <p:sp>
        <p:nvSpPr>
          <p:cNvPr id="4" name="Footer Placeholder 3"/>
          <p:cNvSpPr>
            <a:spLocks noGrp="1"/>
          </p:cNvSpPr>
          <p:nvPr>
            <p:ph type="ftr" sz="quarter" idx="11"/>
          </p:nvPr>
        </p:nvSpPr>
        <p:spPr/>
        <p:txBody>
          <a:bodyPr/>
          <a:lstStyle/>
          <a:p>
            <a:endParaRPr lang="pt-BR"/>
          </a:p>
        </p:txBody>
      </p:sp>
      <p:sp>
        <p:nvSpPr>
          <p:cNvPr id="5" name="Slide Number Placeholder 4"/>
          <p:cNvSpPr>
            <a:spLocks noGrp="1"/>
          </p:cNvSpPr>
          <p:nvPr>
            <p:ph type="sldNum" sz="quarter" idx="12"/>
          </p:nvPr>
        </p:nvSpPr>
        <p:spPr/>
        <p:txBody>
          <a:bodyPr/>
          <a:lstStyle/>
          <a:p>
            <a:fld id="{848A2435-FAC7-4703-A8BC-B1F54C9D9055}" type="slidenum">
              <a:rPr lang="pt-BR" smtClean="0"/>
              <a:t>‹nº›</a:t>
            </a:fld>
            <a:endParaRPr lang="pt-B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2B1511-2365-4ABF-9926-CD37EB4D0675}" type="datetimeFigureOut">
              <a:rPr lang="pt-BR" smtClean="0"/>
              <a:t>27/02/2018</a:t>
            </a:fld>
            <a:endParaRPr lang="pt-BR"/>
          </a:p>
        </p:txBody>
      </p:sp>
      <p:sp>
        <p:nvSpPr>
          <p:cNvPr id="3" name="Footer Placeholder 2"/>
          <p:cNvSpPr>
            <a:spLocks noGrp="1"/>
          </p:cNvSpPr>
          <p:nvPr>
            <p:ph type="ftr" sz="quarter" idx="11"/>
          </p:nvPr>
        </p:nvSpPr>
        <p:spPr/>
        <p:txBody>
          <a:bodyPr/>
          <a:lstStyle/>
          <a:p>
            <a:endParaRPr lang="pt-BR"/>
          </a:p>
        </p:txBody>
      </p:sp>
      <p:sp>
        <p:nvSpPr>
          <p:cNvPr id="4" name="Slide Number Placeholder 3"/>
          <p:cNvSpPr>
            <a:spLocks noGrp="1"/>
          </p:cNvSpPr>
          <p:nvPr>
            <p:ph type="sldNum" sz="quarter" idx="12"/>
          </p:nvPr>
        </p:nvSpPr>
        <p:spPr/>
        <p:txBody>
          <a:bodyPr/>
          <a:lstStyle/>
          <a:p>
            <a:fld id="{848A2435-FAC7-4703-A8BC-B1F54C9D9055}" type="slidenum">
              <a:rPr lang="pt-BR" smtClean="0"/>
              <a:t>‹nº›</a:t>
            </a:fld>
            <a:endParaRPr lang="pt-B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9" name="Content Placeholder 8"/>
          <p:cNvSpPr>
            <a:spLocks noGrp="1"/>
          </p:cNvSpPr>
          <p:nvPr>
            <p:ph sz="quarter" idx="13"/>
          </p:nvPr>
        </p:nvSpPr>
        <p:spPr>
          <a:xfrm>
            <a:off x="3962400" y="1447800"/>
            <a:ext cx="4648200" cy="4267200"/>
          </a:xfrm>
        </p:spPr>
        <p:txBody>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a:p>
        </p:txBody>
      </p:sp>
      <p:sp>
        <p:nvSpPr>
          <p:cNvPr id="2" name="Title 1"/>
          <p:cNvSpPr>
            <a:spLocks noGrp="1"/>
          </p:cNvSpPr>
          <p:nvPr>
            <p:ph type="title"/>
          </p:nvPr>
        </p:nvSpPr>
        <p:spPr>
          <a:xfrm>
            <a:off x="612648" y="1447800"/>
            <a:ext cx="2971800" cy="1097280"/>
          </a:xfrm>
        </p:spPr>
        <p:txBody>
          <a:bodyPr anchor="b"/>
          <a:lstStyle>
            <a:lvl1pPr algn="l">
              <a:defRPr sz="1800" b="0" i="0" cap="none" baseline="0">
                <a:solidFill>
                  <a:schemeClr val="tx2"/>
                </a:solidFill>
              </a:defRPr>
            </a:lvl1pPr>
          </a:lstStyle>
          <a:p>
            <a:r>
              <a:rPr lang="pt-BR" smtClean="0"/>
              <a:t>Clique para editar o título mestre</a:t>
            </a:r>
            <a:endParaRPr lang="en-US" dirty="0"/>
          </a:p>
        </p:txBody>
      </p:sp>
      <p:sp>
        <p:nvSpPr>
          <p:cNvPr id="4" name="Text Placeholder 3"/>
          <p:cNvSpPr>
            <a:spLocks noGrp="1"/>
          </p:cNvSpPr>
          <p:nvPr>
            <p:ph type="body" sz="half" idx="2"/>
          </p:nvPr>
        </p:nvSpPr>
        <p:spPr>
          <a:xfrm>
            <a:off x="612648" y="2547891"/>
            <a:ext cx="2971800" cy="3167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42B1511-2365-4ABF-9926-CD37EB4D0675}" type="datetimeFigureOut">
              <a:rPr lang="pt-BR" smtClean="0"/>
              <a:t>27/02/2018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48A2435-FAC7-4703-A8BC-B1F54C9D9055}" type="slidenum">
              <a:rPr lang="pt-BR" smtClean="0"/>
              <a:t>‹nº›</a:t>
            </a:fld>
            <a:endParaRPr lang="pt-B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pic>
        <p:nvPicPr>
          <p:cNvPr id="11" name="Picture 10" descr="horizon.png"/>
          <p:cNvPicPr>
            <a:picLocks noChangeAspect="1"/>
          </p:cNvPicPr>
          <p:nvPr/>
        </p:nvPicPr>
        <p:blipFill>
          <a:blip r:embed="rId2" cstate="print"/>
          <a:stretch>
            <a:fillRect/>
          </a:stretch>
        </p:blipFill>
        <p:spPr>
          <a:xfrm>
            <a:off x="0" y="0"/>
            <a:ext cx="9144000" cy="6858000"/>
          </a:xfrm>
          <a:prstGeom prst="rect">
            <a:avLst/>
          </a:prstGeom>
        </p:spPr>
      </p:pic>
      <p:sp>
        <p:nvSpPr>
          <p:cNvPr id="2" name="Title 1"/>
          <p:cNvSpPr>
            <a:spLocks noGrp="1"/>
          </p:cNvSpPr>
          <p:nvPr>
            <p:ph type="title"/>
          </p:nvPr>
        </p:nvSpPr>
        <p:spPr>
          <a:xfrm>
            <a:off x="609600" y="1447800"/>
            <a:ext cx="2971800" cy="1097280"/>
          </a:xfrm>
        </p:spPr>
        <p:txBody>
          <a:bodyPr anchor="b"/>
          <a:lstStyle>
            <a:lvl1pPr algn="l">
              <a:defRPr sz="1800" b="0" i="0" cap="none" baseline="0">
                <a:solidFill>
                  <a:schemeClr val="tx2"/>
                </a:solidFill>
              </a:defRPr>
            </a:lvl1pPr>
          </a:lstStyle>
          <a:p>
            <a:r>
              <a:rPr lang="pt-BR" smtClean="0"/>
              <a:t>Clique para editar o título mestre</a:t>
            </a:r>
            <a:endParaRPr lang="en-US" dirty="0"/>
          </a:p>
        </p:txBody>
      </p:sp>
      <p:sp>
        <p:nvSpPr>
          <p:cNvPr id="3" name="Picture Placeholder 2"/>
          <p:cNvSpPr>
            <a:spLocks noGrp="1"/>
          </p:cNvSpPr>
          <p:nvPr>
            <p:ph type="pic" idx="1"/>
          </p:nvPr>
        </p:nvSpPr>
        <p:spPr>
          <a:xfrm>
            <a:off x="4657344" y="1447800"/>
            <a:ext cx="3419856" cy="3474720"/>
          </a:xfrm>
          <a:custGeom>
            <a:avLst/>
            <a:gdLst>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74450 w 3419856"/>
              <a:gd name="connsiteY9" fmla="*/ 3429000 h 3429000"/>
              <a:gd name="connsiteX10" fmla="*/ 21806 w 3419856"/>
              <a:gd name="connsiteY10" fmla="*/ 3407194 h 3429000"/>
              <a:gd name="connsiteX11" fmla="*/ 0 w 3419856"/>
              <a:gd name="connsiteY11" fmla="*/ 3354550 h 3429000"/>
              <a:gd name="connsiteX12" fmla="*/ 0 w 3419856"/>
              <a:gd name="connsiteY12" fmla="*/ 74450 h 3429000"/>
              <a:gd name="connsiteX0" fmla="*/ 0 w 3419856"/>
              <a:gd name="connsiteY0" fmla="*/ 74450 h 3429000"/>
              <a:gd name="connsiteX1" fmla="*/ 21806 w 3419856"/>
              <a:gd name="connsiteY1" fmla="*/ 21806 h 3429000"/>
              <a:gd name="connsiteX2" fmla="*/ 74450 w 3419856"/>
              <a:gd name="connsiteY2" fmla="*/ 0 h 3429000"/>
              <a:gd name="connsiteX3" fmla="*/ 3345406 w 3419856"/>
              <a:gd name="connsiteY3" fmla="*/ 0 h 3429000"/>
              <a:gd name="connsiteX4" fmla="*/ 3398050 w 3419856"/>
              <a:gd name="connsiteY4" fmla="*/ 21806 h 3429000"/>
              <a:gd name="connsiteX5" fmla="*/ 3419856 w 3419856"/>
              <a:gd name="connsiteY5" fmla="*/ 74450 h 3429000"/>
              <a:gd name="connsiteX6" fmla="*/ 3419856 w 3419856"/>
              <a:gd name="connsiteY6" fmla="*/ 3354550 h 3429000"/>
              <a:gd name="connsiteX7" fmla="*/ 3398050 w 3419856"/>
              <a:gd name="connsiteY7" fmla="*/ 3407194 h 3429000"/>
              <a:gd name="connsiteX8" fmla="*/ 3345406 w 3419856"/>
              <a:gd name="connsiteY8" fmla="*/ 3429000 h 3429000"/>
              <a:gd name="connsiteX9" fmla="*/ 21806 w 3419856"/>
              <a:gd name="connsiteY9" fmla="*/ 3407194 h 3429000"/>
              <a:gd name="connsiteX10" fmla="*/ 0 w 3419856"/>
              <a:gd name="connsiteY10" fmla="*/ 3354550 h 3429000"/>
              <a:gd name="connsiteX11" fmla="*/ 0 w 3419856"/>
              <a:gd name="connsiteY11" fmla="*/ 74450 h 3429000"/>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4392"/>
              <a:gd name="connsiteY0" fmla="*/ 74450 h 3415968"/>
              <a:gd name="connsiteX1" fmla="*/ 21806 w 3964392"/>
              <a:gd name="connsiteY1" fmla="*/ 21806 h 3415968"/>
              <a:gd name="connsiteX2" fmla="*/ 74450 w 3964392"/>
              <a:gd name="connsiteY2" fmla="*/ 0 h 3415968"/>
              <a:gd name="connsiteX3" fmla="*/ 3345406 w 3964392"/>
              <a:gd name="connsiteY3" fmla="*/ 0 h 3415968"/>
              <a:gd name="connsiteX4" fmla="*/ 3398050 w 3964392"/>
              <a:gd name="connsiteY4" fmla="*/ 21806 h 3415968"/>
              <a:gd name="connsiteX5" fmla="*/ 3419856 w 3964392"/>
              <a:gd name="connsiteY5" fmla="*/ 74450 h 3415968"/>
              <a:gd name="connsiteX6" fmla="*/ 3419856 w 3964392"/>
              <a:gd name="connsiteY6" fmla="*/ 3354550 h 3415968"/>
              <a:gd name="connsiteX7" fmla="*/ 3398050 w 3964392"/>
              <a:gd name="connsiteY7" fmla="*/ 3407194 h 3415968"/>
              <a:gd name="connsiteX8" fmla="*/ 21806 w 3964392"/>
              <a:gd name="connsiteY8" fmla="*/ 3407194 h 3415968"/>
              <a:gd name="connsiteX9" fmla="*/ 0 w 3964392"/>
              <a:gd name="connsiteY9" fmla="*/ 3354550 h 3415968"/>
              <a:gd name="connsiteX10" fmla="*/ 0 w 3964392"/>
              <a:gd name="connsiteY10" fmla="*/ 74450 h 3415968"/>
              <a:gd name="connsiteX0" fmla="*/ 0 w 3968026"/>
              <a:gd name="connsiteY0" fmla="*/ 74450 h 3910007"/>
              <a:gd name="connsiteX1" fmla="*/ 21806 w 3968026"/>
              <a:gd name="connsiteY1" fmla="*/ 21806 h 3910007"/>
              <a:gd name="connsiteX2" fmla="*/ 74450 w 3968026"/>
              <a:gd name="connsiteY2" fmla="*/ 0 h 3910007"/>
              <a:gd name="connsiteX3" fmla="*/ 3345406 w 3968026"/>
              <a:gd name="connsiteY3" fmla="*/ 0 h 3910007"/>
              <a:gd name="connsiteX4" fmla="*/ 3398050 w 3968026"/>
              <a:gd name="connsiteY4" fmla="*/ 21806 h 3910007"/>
              <a:gd name="connsiteX5" fmla="*/ 3419856 w 3968026"/>
              <a:gd name="connsiteY5" fmla="*/ 74450 h 3910007"/>
              <a:gd name="connsiteX6" fmla="*/ 3419856 w 3968026"/>
              <a:gd name="connsiteY6" fmla="*/ 3354550 h 3910007"/>
              <a:gd name="connsiteX7" fmla="*/ 3398050 w 3968026"/>
              <a:gd name="connsiteY7" fmla="*/ 3407194 h 3910007"/>
              <a:gd name="connsiteX8" fmla="*/ 0 w 3968026"/>
              <a:gd name="connsiteY8" fmla="*/ 3354550 h 3910007"/>
              <a:gd name="connsiteX9" fmla="*/ 0 w 3968026"/>
              <a:gd name="connsiteY9" fmla="*/ 74450 h 3910007"/>
              <a:gd name="connsiteX0" fmla="*/ 0 w 3419856"/>
              <a:gd name="connsiteY0" fmla="*/ 74450 h 3901233"/>
              <a:gd name="connsiteX1" fmla="*/ 21806 w 3419856"/>
              <a:gd name="connsiteY1" fmla="*/ 21806 h 3901233"/>
              <a:gd name="connsiteX2" fmla="*/ 74450 w 3419856"/>
              <a:gd name="connsiteY2" fmla="*/ 0 h 3901233"/>
              <a:gd name="connsiteX3" fmla="*/ 3345406 w 3419856"/>
              <a:gd name="connsiteY3" fmla="*/ 0 h 3901233"/>
              <a:gd name="connsiteX4" fmla="*/ 3398050 w 3419856"/>
              <a:gd name="connsiteY4" fmla="*/ 21806 h 3901233"/>
              <a:gd name="connsiteX5" fmla="*/ 3419856 w 3419856"/>
              <a:gd name="connsiteY5" fmla="*/ 74450 h 3901233"/>
              <a:gd name="connsiteX6" fmla="*/ 3419856 w 3419856"/>
              <a:gd name="connsiteY6" fmla="*/ 3354550 h 3901233"/>
              <a:gd name="connsiteX7" fmla="*/ 0 w 3419856"/>
              <a:gd name="connsiteY7" fmla="*/ 3354550 h 3901233"/>
              <a:gd name="connsiteX8" fmla="*/ 0 w 3419856"/>
              <a:gd name="connsiteY8" fmla="*/ 74450 h 3901233"/>
              <a:gd name="connsiteX0" fmla="*/ 0 w 3419856"/>
              <a:gd name="connsiteY0" fmla="*/ 74450 h 3354550"/>
              <a:gd name="connsiteX1" fmla="*/ 21806 w 3419856"/>
              <a:gd name="connsiteY1" fmla="*/ 21806 h 3354550"/>
              <a:gd name="connsiteX2" fmla="*/ 74450 w 3419856"/>
              <a:gd name="connsiteY2" fmla="*/ 0 h 3354550"/>
              <a:gd name="connsiteX3" fmla="*/ 3345406 w 3419856"/>
              <a:gd name="connsiteY3" fmla="*/ 0 h 3354550"/>
              <a:gd name="connsiteX4" fmla="*/ 3398050 w 3419856"/>
              <a:gd name="connsiteY4" fmla="*/ 21806 h 3354550"/>
              <a:gd name="connsiteX5" fmla="*/ 3419856 w 3419856"/>
              <a:gd name="connsiteY5" fmla="*/ 74450 h 3354550"/>
              <a:gd name="connsiteX6" fmla="*/ 3419856 w 3419856"/>
              <a:gd name="connsiteY6" fmla="*/ 3354550 h 3354550"/>
              <a:gd name="connsiteX7" fmla="*/ 0 w 3419856"/>
              <a:gd name="connsiteY7" fmla="*/ 3354550 h 3354550"/>
              <a:gd name="connsiteX8" fmla="*/ 0 w 3419856"/>
              <a:gd name="connsiteY8" fmla="*/ 74450 h 335455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9856" h="3354550">
                <a:moveTo>
                  <a:pt x="0" y="74450"/>
                </a:moveTo>
                <a:cubicBezTo>
                  <a:pt x="0" y="54705"/>
                  <a:pt x="7844" y="35768"/>
                  <a:pt x="21806" y="21806"/>
                </a:cubicBezTo>
                <a:cubicBezTo>
                  <a:pt x="35768" y="7844"/>
                  <a:pt x="54705" y="0"/>
                  <a:pt x="74450" y="0"/>
                </a:cubicBezTo>
                <a:lnTo>
                  <a:pt x="3345406" y="0"/>
                </a:lnTo>
                <a:cubicBezTo>
                  <a:pt x="3365151" y="0"/>
                  <a:pt x="3384088" y="7844"/>
                  <a:pt x="3398050" y="21806"/>
                </a:cubicBezTo>
                <a:cubicBezTo>
                  <a:pt x="3412012" y="35768"/>
                  <a:pt x="3419856" y="54705"/>
                  <a:pt x="3419856" y="74450"/>
                </a:cubicBezTo>
                <a:lnTo>
                  <a:pt x="3419856" y="3354550"/>
                </a:lnTo>
                <a:lnTo>
                  <a:pt x="0" y="3354550"/>
                </a:lnTo>
                <a:lnTo>
                  <a:pt x="0" y="74450"/>
                </a:lnTo>
                <a:close/>
              </a:path>
            </a:pathLst>
          </a:custGeom>
        </p:spPr>
        <p:txBody>
          <a:bodyPr>
            <a:normAutofit/>
          </a:bodyPr>
          <a:lstStyle>
            <a:lvl1pPr marL="0" indent="0" algn="ctr">
              <a:buNone/>
              <a:defRPr sz="2000" baseline="0">
                <a:solidFill>
                  <a:schemeClr val="tx1">
                    <a:lumMod val="6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t-BR" smtClean="0"/>
              <a:t>Clique no ícone para adicionar uma imagem</a:t>
            </a:r>
            <a:endParaRPr lang="en-US" dirty="0"/>
          </a:p>
        </p:txBody>
      </p:sp>
      <p:sp>
        <p:nvSpPr>
          <p:cNvPr id="4" name="Text Placeholder 3"/>
          <p:cNvSpPr>
            <a:spLocks noGrp="1"/>
          </p:cNvSpPr>
          <p:nvPr>
            <p:ph type="body" sz="half" idx="2"/>
          </p:nvPr>
        </p:nvSpPr>
        <p:spPr>
          <a:xfrm>
            <a:off x="609600" y="2547890"/>
            <a:ext cx="2971800" cy="2405109"/>
          </a:xfrm>
        </p:spPr>
        <p:txBody>
          <a:bodyPr tIns="9144">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smtClean="0"/>
              <a:t>Clique para editar o texto mestre</a:t>
            </a:r>
          </a:p>
        </p:txBody>
      </p:sp>
      <p:sp>
        <p:nvSpPr>
          <p:cNvPr id="5" name="Date Placeholder 4"/>
          <p:cNvSpPr>
            <a:spLocks noGrp="1"/>
          </p:cNvSpPr>
          <p:nvPr>
            <p:ph type="dt" sz="half" idx="10"/>
          </p:nvPr>
        </p:nvSpPr>
        <p:spPr/>
        <p:txBody>
          <a:bodyPr/>
          <a:lstStyle/>
          <a:p>
            <a:fld id="{942B1511-2365-4ABF-9926-CD37EB4D0675}" type="datetimeFigureOut">
              <a:rPr lang="pt-BR" smtClean="0"/>
              <a:t>27/02/2018</a:t>
            </a:fld>
            <a:endParaRPr lang="pt-BR"/>
          </a:p>
        </p:txBody>
      </p:sp>
      <p:sp>
        <p:nvSpPr>
          <p:cNvPr id="6" name="Footer Placeholder 5"/>
          <p:cNvSpPr>
            <a:spLocks noGrp="1"/>
          </p:cNvSpPr>
          <p:nvPr>
            <p:ph type="ftr" sz="quarter" idx="11"/>
          </p:nvPr>
        </p:nvSpPr>
        <p:spPr/>
        <p:txBody>
          <a:bodyPr/>
          <a:lstStyle/>
          <a:p>
            <a:endParaRPr lang="pt-BR"/>
          </a:p>
        </p:txBody>
      </p:sp>
      <p:sp>
        <p:nvSpPr>
          <p:cNvPr id="7" name="Slide Number Placeholder 6"/>
          <p:cNvSpPr>
            <a:spLocks noGrp="1"/>
          </p:cNvSpPr>
          <p:nvPr>
            <p:ph type="sldNum" sz="quarter" idx="12"/>
          </p:nvPr>
        </p:nvSpPr>
        <p:spPr/>
        <p:txBody>
          <a:bodyPr/>
          <a:lstStyle/>
          <a:p>
            <a:fld id="{848A2435-FAC7-4703-A8BC-B1F54C9D9055}" type="slidenum">
              <a:rPr lang="pt-BR" smtClean="0"/>
              <a:t>‹nº›</a:t>
            </a:fld>
            <a:endParaRPr lang="pt-B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pic>
        <p:nvPicPr>
          <p:cNvPr id="7" name="Picture 6" descr="horizon.png"/>
          <p:cNvPicPr>
            <a:picLocks noChangeAspect="1"/>
          </p:cNvPicPr>
          <p:nvPr/>
        </p:nvPicPr>
        <p:blipFill>
          <a:blip r:embed="rId13" cstate="print"/>
          <a:stretch>
            <a:fillRect/>
          </a:stretch>
        </p:blipFill>
        <p:spPr>
          <a:xfrm>
            <a:off x="0" y="0"/>
            <a:ext cx="9144000" cy="6858000"/>
          </a:xfrm>
          <a:prstGeom prst="rect">
            <a:avLst/>
          </a:prstGeom>
        </p:spPr>
      </p:pic>
      <p:sp>
        <p:nvSpPr>
          <p:cNvPr id="2" name="Title Placeholder 1"/>
          <p:cNvSpPr>
            <a:spLocks noGrp="1"/>
          </p:cNvSpPr>
          <p:nvPr>
            <p:ph type="title"/>
          </p:nvPr>
        </p:nvSpPr>
        <p:spPr>
          <a:xfrm>
            <a:off x="609600" y="274638"/>
            <a:ext cx="7924800" cy="1143000"/>
          </a:xfrm>
          <a:prstGeom prst="rect">
            <a:avLst/>
          </a:prstGeom>
        </p:spPr>
        <p:txBody>
          <a:bodyPr vert="horz" lIns="91440" tIns="45720" rIns="91440" bIns="45720" rtlCol="0" anchor="b" anchorCtr="0">
            <a:noAutofit/>
          </a:bodyPr>
          <a:lstStyle/>
          <a:p>
            <a:r>
              <a:rPr lang="pt-BR" smtClean="0"/>
              <a:t>Clique para editar o título mestre</a:t>
            </a:r>
            <a:endParaRPr lang="en-US" dirty="0"/>
          </a:p>
        </p:txBody>
      </p:sp>
      <p:sp>
        <p:nvSpPr>
          <p:cNvPr id="3" name="Text Placeholder 2"/>
          <p:cNvSpPr>
            <a:spLocks noGrp="1"/>
          </p:cNvSpPr>
          <p:nvPr>
            <p:ph type="body" idx="1"/>
          </p:nvPr>
        </p:nvSpPr>
        <p:spPr>
          <a:xfrm>
            <a:off x="609600" y="1600200"/>
            <a:ext cx="7924800" cy="4525963"/>
          </a:xfrm>
          <a:prstGeom prst="rect">
            <a:avLst/>
          </a:prstGeom>
        </p:spPr>
        <p:txBody>
          <a:bodyPr vert="horz" lIns="91440" tIns="45720" rIns="91440" bIns="45720" rtlCol="0">
            <a:normAutofit/>
          </a:bodyPr>
          <a:lstStyle/>
          <a:p>
            <a:pPr lvl="0"/>
            <a:r>
              <a:rPr lang="pt-BR" smtClean="0"/>
              <a:t>Clique para editar o texto mestre</a:t>
            </a:r>
          </a:p>
          <a:p>
            <a:pPr lvl="1"/>
            <a:r>
              <a:rPr lang="pt-BR" smtClean="0"/>
              <a:t>Segundo nível</a:t>
            </a:r>
          </a:p>
          <a:p>
            <a:pPr lvl="2"/>
            <a:r>
              <a:rPr lang="pt-BR" smtClean="0"/>
              <a:t>Terceiro nível</a:t>
            </a:r>
          </a:p>
          <a:p>
            <a:pPr lvl="3"/>
            <a:r>
              <a:rPr lang="pt-BR" smtClean="0"/>
              <a:t>Quarto nível</a:t>
            </a:r>
          </a:p>
          <a:p>
            <a:pPr lvl="4"/>
            <a:r>
              <a:rPr lang="pt-BR" smtClean="0"/>
              <a:t>Quinto nível</a:t>
            </a:r>
            <a:endParaRPr lang="en-US" dirty="0" smtClean="0"/>
          </a:p>
        </p:txBody>
      </p:sp>
      <p:sp>
        <p:nvSpPr>
          <p:cNvPr id="4" name="Date Placeholder 3"/>
          <p:cNvSpPr>
            <a:spLocks noGrp="1"/>
          </p:cNvSpPr>
          <p:nvPr>
            <p:ph type="dt" sz="half" idx="2"/>
          </p:nvPr>
        </p:nvSpPr>
        <p:spPr>
          <a:xfrm>
            <a:off x="5715000" y="6356350"/>
            <a:ext cx="1524000" cy="365125"/>
          </a:xfrm>
          <a:prstGeom prst="rect">
            <a:avLst/>
          </a:prstGeom>
        </p:spPr>
        <p:txBody>
          <a:bodyPr vert="horz" lIns="91440" tIns="45720" rIns="91440" bIns="45720" rtlCol="0" anchor="ctr"/>
          <a:lstStyle>
            <a:lvl1pPr algn="r">
              <a:defRPr sz="1000" strike="noStrike" spc="60" baseline="0">
                <a:solidFill>
                  <a:schemeClr val="tx1"/>
                </a:solidFill>
              </a:defRPr>
            </a:lvl1pPr>
          </a:lstStyle>
          <a:p>
            <a:fld id="{942B1511-2365-4ABF-9926-CD37EB4D0675}" type="datetimeFigureOut">
              <a:rPr lang="pt-BR" smtClean="0"/>
              <a:t>27/02/2018</a:t>
            </a:fld>
            <a:endParaRPr lang="pt-BR"/>
          </a:p>
        </p:txBody>
      </p:sp>
      <p:sp>
        <p:nvSpPr>
          <p:cNvPr id="5" name="Footer Placeholder 4"/>
          <p:cNvSpPr>
            <a:spLocks noGrp="1"/>
          </p:cNvSpPr>
          <p:nvPr>
            <p:ph type="ftr" sz="quarter" idx="3"/>
          </p:nvPr>
        </p:nvSpPr>
        <p:spPr>
          <a:xfrm>
            <a:off x="609600" y="6356350"/>
            <a:ext cx="2895600" cy="365125"/>
          </a:xfrm>
          <a:prstGeom prst="rect">
            <a:avLst/>
          </a:prstGeom>
        </p:spPr>
        <p:txBody>
          <a:bodyPr vert="horz" lIns="91440" tIns="45720" rIns="91440" bIns="45720" rtlCol="0" anchor="ctr"/>
          <a:lstStyle>
            <a:lvl1pPr algn="l">
              <a:defRPr sz="1000" cap="all" spc="60" baseline="0">
                <a:solidFill>
                  <a:schemeClr val="tx1"/>
                </a:solidFill>
              </a:defRPr>
            </a:lvl1pPr>
          </a:lstStyle>
          <a:p>
            <a:endParaRPr lang="pt-BR"/>
          </a:p>
        </p:txBody>
      </p:sp>
      <p:sp>
        <p:nvSpPr>
          <p:cNvPr id="6" name="Slide Number Placeholder 5"/>
          <p:cNvSpPr>
            <a:spLocks noGrp="1"/>
          </p:cNvSpPr>
          <p:nvPr>
            <p:ph type="sldNum" sz="quarter" idx="4"/>
          </p:nvPr>
        </p:nvSpPr>
        <p:spPr>
          <a:xfrm>
            <a:off x="7543800" y="6356350"/>
            <a:ext cx="990600" cy="365125"/>
          </a:xfrm>
          <a:prstGeom prst="rect">
            <a:avLst/>
          </a:prstGeom>
        </p:spPr>
        <p:txBody>
          <a:bodyPr vert="horz" lIns="91440" tIns="45720" rIns="91440" bIns="45720" rtlCol="0" anchor="ctr"/>
          <a:lstStyle>
            <a:lvl1pPr algn="r">
              <a:defRPr sz="1100" baseline="0">
                <a:solidFill>
                  <a:schemeClr val="tx1"/>
                </a:solidFill>
              </a:defRPr>
            </a:lvl1pPr>
          </a:lstStyle>
          <a:p>
            <a:fld id="{848A2435-FAC7-4703-A8BC-B1F54C9D9055}" type="slidenum">
              <a:rPr lang="pt-BR" smtClean="0"/>
              <a:t>‹nº›</a:t>
            </a:fld>
            <a:endParaRPr lang="pt-BR"/>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algn="l" defTabSz="914400" rtl="0" eaLnBrk="1" latinLnBrk="0" hangingPunct="1">
        <a:spcBef>
          <a:spcPct val="0"/>
        </a:spcBef>
        <a:buNone/>
        <a:defRPr sz="3000" kern="1200" cap="all" spc="50" baseline="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1pPr>
      <a:lvl2pPr marL="742950" indent="-28575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2pPr>
      <a:lvl3pPr marL="1143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3pPr>
      <a:lvl4pPr marL="1600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4pPr>
      <a:lvl5pPr marL="20574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spc="30" baseline="0">
          <a:solidFill>
            <a:schemeClr val="tx1"/>
          </a:solidFill>
          <a:latin typeface="+mn-lt"/>
          <a:ea typeface="+mn-ea"/>
          <a:cs typeface="+mn-cs"/>
        </a:defRPr>
      </a:lvl5pPr>
      <a:lvl6pPr marL="25146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6pPr>
      <a:lvl7pPr marL="29718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7pPr>
      <a:lvl8pPr marL="34290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8pPr>
      <a:lvl9pPr marL="3886200" indent="-228600" algn="l" defTabSz="914400" rtl="0" eaLnBrk="1" latinLnBrk="0" hangingPunct="1">
        <a:lnSpc>
          <a:spcPct val="100000"/>
        </a:lnSpc>
        <a:spcBef>
          <a:spcPct val="20000"/>
        </a:spcBef>
        <a:spcAft>
          <a:spcPts val="600"/>
        </a:spcAft>
        <a:buClr>
          <a:schemeClr val="tx2"/>
        </a:buClr>
        <a:buFont typeface="Arial" pitchFamily="34" charset="0"/>
        <a:buChar char="•"/>
        <a:defRPr sz="17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3" Type="http://schemas.openxmlformats.org/officeDocument/2006/relationships/hyperlink" Target="https://jus.com.br/tudo/estelionato" TargetMode="External"/><Relationship Id="rId2" Type="http://schemas.openxmlformats.org/officeDocument/2006/relationships/hyperlink" Target="https://jus.com.br/tudo/agravo-regimental" TargetMode="External"/><Relationship Id="rId1" Type="http://schemas.openxmlformats.org/officeDocument/2006/relationships/slideLayout" Target="../slideLayouts/slideLayout2.xml"/><Relationship Id="rId4" Type="http://schemas.openxmlformats.org/officeDocument/2006/relationships/hyperlink" Target="https://jus.com.br/tudo/habeas-corpus" TargetMode="Externa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jusbrasil.com.br/legislacao/155571402/constitui%C3%A7%C3%A3o-federal-constitui%C3%A7%C3%A3o-da-republica-federativa-do-brasil-1988"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www.planalto.gov.br/ccivil_03/Decreto-Lei/Del3689.htm#art318iv."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8" Type="http://schemas.openxmlformats.org/officeDocument/2006/relationships/hyperlink" Target="http://www.jusbrasil.com.br/topicos/10651852/inciso-iii-do-artigo-313-do-decreto-lei-n-3689-de-03-de-outubro-de-1941" TargetMode="External"/><Relationship Id="rId3" Type="http://schemas.openxmlformats.org/officeDocument/2006/relationships/hyperlink" Target="http://www.jusbrasil.com.br/topicos/10651970/artigo-313-do-decreto-lei-n-3689-de-03-de-outubro-de-1941" TargetMode="External"/><Relationship Id="rId7" Type="http://schemas.openxmlformats.org/officeDocument/2006/relationships/hyperlink" Target="http://www.jusbrasil.com.br/legislacao/95552/lei-maria-da-penha-lei-11340-06" TargetMode="External"/><Relationship Id="rId2" Type="http://schemas.openxmlformats.org/officeDocument/2006/relationships/hyperlink" Target="http://www.jusbrasil.com.br/topicos/10651812/inciso-iv-do-artigo-313-do-decreto-lei-n-3689-de-03-de-outubro-de-1941" TargetMode="External"/><Relationship Id="rId1" Type="http://schemas.openxmlformats.org/officeDocument/2006/relationships/slideLayout" Target="../slideLayouts/slideLayout2.xml"/><Relationship Id="rId6" Type="http://schemas.openxmlformats.org/officeDocument/2006/relationships/hyperlink" Target="http://www.jusbrasil.com.br/topicos/10864578/artigo-42-da-lei-n-11340-de-07-de-agosto-de-2006" TargetMode="External"/><Relationship Id="rId5" Type="http://schemas.openxmlformats.org/officeDocument/2006/relationships/hyperlink" Target="http://www.jusbrasil.com.br/legislacao/1027637/lei-12403-11" TargetMode="External"/><Relationship Id="rId4" Type="http://schemas.openxmlformats.org/officeDocument/2006/relationships/hyperlink" Target="http://www.jusbrasil.com.br/legislacao/1028351/c%C3%B3digo-processo-penal-decreto-lei-3689-41" TargetMode="External"/><Relationship Id="rId9" Type="http://schemas.openxmlformats.org/officeDocument/2006/relationships/hyperlink" Target="http://www.jusbrasil.com.br/topicos/10652044/artigo-312-do-decreto-lei-n-3689-de-03-de-outubro-de-1941"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2" Type="http://schemas.openxmlformats.org/officeDocument/2006/relationships/hyperlink" Target="http://pesquisajuris.tjdft.jus.br/IndexadorAcordaos-web/sistj?visaoId=tjdf.sistj.acordaoeletronico.buscaindexada.apresentacao.VisaoBuscaAcordao&amp;controladorId=tjdf.sistj.acordaoeletronico.buscaindexada.apresentacao.ControladorBuscaAcordao&amp;visaoAnterior=tjdf.sistj.acordaoeletronico.buscaindexada.apresentacao.VisaoBuscaAcordao&amp;nomeDaPagina=resultado&amp;comando=abrirDadosDoAcordao&amp;enderecoDoServlet=sistj&amp;historicoDePaginas=buscaLivre&amp;quantidadeDeRegistros=20&amp;baseSelecionada=BASE_ACORDAO_TODAS&amp;numeroDaUltimaPagina=1&amp;buscaIndexada=1&amp;mostrarPaginaSelecaoTipoResultado=false&amp;totalHits=1&amp;internet=1&amp;numeroDoDocumento=996086" TargetMode="External"/><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ítulo 2"/>
          <p:cNvSpPr>
            <a:spLocks noGrp="1"/>
          </p:cNvSpPr>
          <p:nvPr>
            <p:ph type="subTitle" idx="1"/>
          </p:nvPr>
        </p:nvSpPr>
        <p:spPr/>
        <p:txBody>
          <a:bodyPr/>
          <a:lstStyle/>
          <a:p>
            <a:r>
              <a:rPr lang="pt-BR" dirty="0" smtClean="0"/>
              <a:t>23.02.2018</a:t>
            </a:r>
          </a:p>
          <a:p>
            <a:endParaRPr lang="pt-BR" dirty="0"/>
          </a:p>
        </p:txBody>
      </p:sp>
      <p:sp>
        <p:nvSpPr>
          <p:cNvPr id="2" name="Título 1"/>
          <p:cNvSpPr>
            <a:spLocks noGrp="1"/>
          </p:cNvSpPr>
          <p:nvPr>
            <p:ph type="ctrTitle"/>
          </p:nvPr>
        </p:nvSpPr>
        <p:spPr/>
        <p:txBody>
          <a:bodyPr/>
          <a:lstStyle/>
          <a:p>
            <a:r>
              <a:rPr lang="pt-BR" dirty="0" smtClean="0"/>
              <a:t>Audiência de Custódia</a:t>
            </a:r>
            <a:endParaRPr lang="pt-BR" dirty="0"/>
          </a:p>
        </p:txBody>
      </p:sp>
    </p:spTree>
    <p:extLst>
      <p:ext uri="{BB962C8B-B14F-4D97-AF65-F5344CB8AC3E}">
        <p14:creationId xmlns:p14="http://schemas.microsoft.com/office/powerpoint/2010/main" val="16494880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fontScale="90000"/>
          </a:bodyPr>
          <a:lstStyle/>
          <a:p>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
            </a:r>
            <a:br>
              <a:rPr lang="pt-BR" dirty="0" smtClean="0"/>
            </a:br>
            <a:r>
              <a:rPr lang="pt-BR" dirty="0"/>
              <a:t/>
            </a:r>
            <a:br>
              <a:rPr lang="pt-BR" dirty="0"/>
            </a:br>
            <a:r>
              <a:rPr lang="pt-BR" dirty="0" smtClean="0"/>
              <a:t>DADOS</a:t>
            </a:r>
            <a:r>
              <a:rPr lang="pt-BR" dirty="0"/>
              <a:t/>
            </a:r>
            <a:br>
              <a:rPr lang="pt-BR" dirty="0"/>
            </a:br>
            <a:endParaRPr lang="pt-BR" dirty="0"/>
          </a:p>
        </p:txBody>
      </p:sp>
      <p:sp>
        <p:nvSpPr>
          <p:cNvPr id="3" name="Espaço Reservado para Conteúdo 2"/>
          <p:cNvSpPr>
            <a:spLocks noGrp="1"/>
          </p:cNvSpPr>
          <p:nvPr>
            <p:ph sz="quarter" idx="13"/>
          </p:nvPr>
        </p:nvSpPr>
        <p:spPr/>
        <p:txBody>
          <a:bodyPr>
            <a:noAutofit/>
          </a:bodyPr>
          <a:lstStyle/>
          <a:p>
            <a:pPr algn="just"/>
            <a:r>
              <a:rPr lang="pt-BR" sz="2800" dirty="0"/>
              <a:t>1º LUGAR EM NÚMERO DE </a:t>
            </a:r>
            <a:r>
              <a:rPr lang="pt-BR" sz="2800" dirty="0" smtClean="0"/>
              <a:t>HOMICÍDIOS</a:t>
            </a:r>
          </a:p>
          <a:p>
            <a:pPr algn="just"/>
            <a:r>
              <a:rPr lang="pt-BR" sz="2800" dirty="0" smtClean="0"/>
              <a:t>11º </a:t>
            </a:r>
            <a:r>
              <a:rPr lang="pt-BR" sz="2800" dirty="0"/>
              <a:t>LUGAR DA TAXA DE </a:t>
            </a:r>
            <a:r>
              <a:rPr lang="pt-BR" sz="2800" dirty="0" smtClean="0"/>
              <a:t>HOMICÍDIOS;</a:t>
            </a:r>
          </a:p>
          <a:p>
            <a:pPr algn="just"/>
            <a:r>
              <a:rPr lang="pt-BR" sz="2800" dirty="0" smtClean="0"/>
              <a:t>ESTIMA-SE </a:t>
            </a:r>
            <a:r>
              <a:rPr lang="pt-BR" sz="2800" dirty="0"/>
              <a:t>QUE 527 MIL MULHERES TENHAM SIDO VÍTIMAS DE ESTUPRO E APENAS 10% COMUNICAM A POLÍCIA(PELO ANUÁRIO DE SEGURANÇA </a:t>
            </a:r>
            <a:r>
              <a:rPr lang="pt-BR" sz="2800" dirty="0" smtClean="0"/>
              <a:t>PÚBLICA-APENAS </a:t>
            </a:r>
            <a:r>
              <a:rPr lang="pt-BR" sz="2800" dirty="0"/>
              <a:t>46 MIL ESTUPROS REGISTRADOS COM UM ESTUPRO A CADA 11 MINUTOS</a:t>
            </a:r>
            <a:r>
              <a:rPr lang="pt-BR" sz="2800" dirty="0" smtClean="0"/>
              <a:t>);</a:t>
            </a:r>
          </a:p>
          <a:p>
            <a:pPr algn="just"/>
            <a:r>
              <a:rPr lang="pt-BR" sz="2800" dirty="0" smtClean="0"/>
              <a:t>- </a:t>
            </a:r>
            <a:r>
              <a:rPr lang="pt-BR" sz="2800" dirty="0"/>
              <a:t>NA AUSTRÁLIA, 15% DAS VÍTIMAS NOTICIAM O FATO E NOS EUA 35%-</a:t>
            </a:r>
          </a:p>
          <a:p>
            <a:pPr algn="just"/>
            <a:endParaRPr lang="pt-BR" sz="2800" dirty="0"/>
          </a:p>
        </p:txBody>
      </p:sp>
    </p:spTree>
    <p:extLst>
      <p:ext uri="{BB962C8B-B14F-4D97-AF65-F5344CB8AC3E}">
        <p14:creationId xmlns:p14="http://schemas.microsoft.com/office/powerpoint/2010/main" val="2790846104"/>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rmAutofit fontScale="92500" lnSpcReduction="20000"/>
          </a:bodyPr>
          <a:lstStyle/>
          <a:p>
            <a:r>
              <a:rPr lang="pt-BR" b="1" i="1" dirty="0"/>
              <a:t>HOMICÍDIO</a:t>
            </a:r>
            <a:endParaRPr lang="pt-BR" dirty="0"/>
          </a:p>
          <a:p>
            <a:r>
              <a:rPr lang="pt-BR" dirty="0"/>
              <a:t>6 – Em caso de autuação por crime de homicídio, tentado ou consumado, simples ou qualificado, independente de registro de antecedentes, justifica a conversão da prisão em flagrante em preventiva, em função do risco concreto à sociedade e abalo à ordem pública.</a:t>
            </a:r>
          </a:p>
          <a:p>
            <a:r>
              <a:rPr lang="pt-BR" dirty="0"/>
              <a:t> </a:t>
            </a:r>
          </a:p>
          <a:p>
            <a:r>
              <a:rPr lang="pt-BR" b="1" dirty="0"/>
              <a:t>CRIMES COM PENA MÁXIMA IGUAL OU INFERIOR A 4 (QUATRO) ANOS</a:t>
            </a:r>
            <a:endParaRPr lang="pt-BR" dirty="0"/>
          </a:p>
          <a:p>
            <a:r>
              <a:rPr lang="pt-BR" dirty="0"/>
              <a:t>7 – Crimes punidos com pena máxima até 4(quatro) anos são passíveis de prisão preventiva, desde que se verifique a reiteração delitiva e a necessidade da medida extrema para a garantia da ordem pública.</a:t>
            </a:r>
          </a:p>
          <a:p>
            <a:r>
              <a:rPr lang="pt-BR" dirty="0"/>
              <a:t> </a:t>
            </a:r>
          </a:p>
          <a:p>
            <a:r>
              <a:rPr lang="pt-BR" b="1" dirty="0"/>
              <a:t>RECURSO</a:t>
            </a:r>
            <a:endParaRPr lang="pt-BR" dirty="0"/>
          </a:p>
          <a:p>
            <a:r>
              <a:rPr lang="pt-BR" dirty="0"/>
              <a:t>8 – É atribuição do Promotor de Justiça atuante na Vara de Custódia interpor o Recurso em Sentido Estrito contra a decisão proferida sobre a prisão em flagrante do custodiado, destinando este ao Juízo da Vara Única Privativa de Audiências de Custódia.</a:t>
            </a:r>
          </a:p>
          <a:p>
            <a:r>
              <a:rPr lang="it-IT" dirty="0"/>
              <a:t> </a:t>
            </a:r>
            <a:endParaRPr lang="pt-BR" dirty="0"/>
          </a:p>
          <a:p>
            <a:endParaRPr lang="pt-BR" dirty="0"/>
          </a:p>
          <a:p>
            <a:endParaRPr lang="pt-BR" dirty="0"/>
          </a:p>
        </p:txBody>
      </p:sp>
    </p:spTree>
    <p:extLst>
      <p:ext uri="{BB962C8B-B14F-4D97-AF65-F5344CB8AC3E}">
        <p14:creationId xmlns:p14="http://schemas.microsoft.com/office/powerpoint/2010/main" val="1665807055"/>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rmAutofit/>
          </a:bodyPr>
          <a:lstStyle/>
          <a:p>
            <a:pPr algn="just"/>
            <a:r>
              <a:rPr lang="pt-BR" sz="2000" dirty="0"/>
              <a:t>“PROCESSO PENAL. </a:t>
            </a:r>
            <a:r>
              <a:rPr lang="pt-BR" sz="2000" u="sng" dirty="0">
                <a:hlinkClick r:id="rId2"/>
              </a:rPr>
              <a:t>AGRAVO REGIMENTAL</a:t>
            </a:r>
            <a:r>
              <a:rPr lang="pt-BR" sz="2000" dirty="0"/>
              <a:t> EM HABEAS CORPUS. CRIMES DE </a:t>
            </a:r>
            <a:r>
              <a:rPr lang="pt-BR" sz="2000" u="sng" dirty="0">
                <a:hlinkClick r:id="rId3"/>
              </a:rPr>
              <a:t>ESTELIONATO</a:t>
            </a:r>
            <a:r>
              <a:rPr lang="pt-BR" sz="2000" dirty="0"/>
              <a:t>, CONSTRANGIMENTO ILEGAL, FALSIDADE IDEOLÓGICA E FRAUDE PROCESSUAL. TRANCAMENTO DO INQUÉRITO POLICIAL. INVIABILIDADE. RECURSO DESPROVIDO. 1. A jurisprudência do Supremo Tribunal firmou entendimento no sentido de que a extinção da ação penal em curso (bem como do antecedente inquérito policial) de forma prematura, pela via do </a:t>
            </a:r>
            <a:r>
              <a:rPr lang="pt-BR" sz="2000" u="sng" dirty="0">
                <a:hlinkClick r:id="rId4"/>
              </a:rPr>
              <a:t>habeas corpus</a:t>
            </a:r>
            <a:r>
              <a:rPr lang="pt-BR" sz="2000" dirty="0"/>
              <a:t> , só é possível em situações excepcionais, nas quais seja patente (a) a atipicidade da conduta; (b) a ausência de indícios mínimos de autoria; e (c) a presença de causa extintiva da punibilidade, o que não se verifica no caso dos autos. Precedentes” (STF, HC 132170 </a:t>
            </a:r>
            <a:r>
              <a:rPr lang="pt-BR" sz="2000" dirty="0" err="1"/>
              <a:t>AgR</a:t>
            </a:r>
            <a:r>
              <a:rPr lang="pt-BR" sz="2000" dirty="0"/>
              <a:t>/SP, 2ª Turma, Rel. Min. </a:t>
            </a:r>
            <a:r>
              <a:rPr lang="pt-BR" sz="2000" dirty="0" err="1"/>
              <a:t>Teori</a:t>
            </a:r>
            <a:r>
              <a:rPr lang="pt-BR" sz="2000" dirty="0"/>
              <a:t> Zavascki, </a:t>
            </a:r>
            <a:r>
              <a:rPr lang="pt-BR" sz="2000" dirty="0" err="1"/>
              <a:t>DJe</a:t>
            </a:r>
            <a:r>
              <a:rPr lang="pt-BR" sz="2000" dirty="0"/>
              <a:t> 02/03/2016).</a:t>
            </a:r>
          </a:p>
        </p:txBody>
      </p:sp>
    </p:spTree>
    <p:extLst>
      <p:ext uri="{BB962C8B-B14F-4D97-AF65-F5344CB8AC3E}">
        <p14:creationId xmlns:p14="http://schemas.microsoft.com/office/powerpoint/2010/main" val="132052501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lstStyle/>
          <a:p>
            <a:r>
              <a:rPr lang="pt-BR" dirty="0"/>
              <a:t>Ademais, conforme se viu, a impossibilidade de arquivamento de ofício do inquérito não impede a concessão de HC </a:t>
            </a:r>
            <a:r>
              <a:rPr lang="pt-BR" dirty="0" err="1"/>
              <a:t>ex</a:t>
            </a:r>
            <a:r>
              <a:rPr lang="pt-BR" dirty="0"/>
              <a:t> </a:t>
            </a:r>
            <a:r>
              <a:rPr lang="pt-BR" dirty="0" err="1"/>
              <a:t>officio</a:t>
            </a:r>
            <a:r>
              <a:rPr lang="pt-BR" dirty="0"/>
              <a:t> pela autoridade judicial para fins de trancamento da investigação criminal nos casos de ilegalidade ou abuso de poder, conforme entendeu o STF (HC 106124/PR, 2ª Turma, Rel. Min. Celso de Mello, </a:t>
            </a:r>
            <a:r>
              <a:rPr lang="pt-BR" dirty="0" err="1"/>
              <a:t>DJe</a:t>
            </a:r>
            <a:r>
              <a:rPr lang="pt-BR" dirty="0"/>
              <a:t> 11.09.2013).</a:t>
            </a:r>
          </a:p>
          <a:p>
            <a:r>
              <a:rPr lang="pt-BR" dirty="0"/>
              <a:t/>
            </a:r>
            <a:br>
              <a:rPr lang="pt-BR" dirty="0"/>
            </a:br>
            <a:endParaRPr lang="pt-BR" dirty="0"/>
          </a:p>
        </p:txBody>
      </p:sp>
    </p:spTree>
    <p:extLst>
      <p:ext uri="{BB962C8B-B14F-4D97-AF65-F5344CB8AC3E}">
        <p14:creationId xmlns:p14="http://schemas.microsoft.com/office/powerpoint/2010/main" val="1624077633"/>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rmAutofit/>
          </a:bodyPr>
          <a:lstStyle/>
          <a:p>
            <a:endParaRPr lang="pt-BR" dirty="0"/>
          </a:p>
          <a:p>
            <a:endParaRPr lang="pt-BR" dirty="0"/>
          </a:p>
        </p:txBody>
      </p:sp>
    </p:spTree>
    <p:extLst>
      <p:ext uri="{BB962C8B-B14F-4D97-AF65-F5344CB8AC3E}">
        <p14:creationId xmlns:p14="http://schemas.microsoft.com/office/powerpoint/2010/main" val="1753341401"/>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ítulo 2"/>
          <p:cNvSpPr>
            <a:spLocks noGrp="1"/>
          </p:cNvSpPr>
          <p:nvPr>
            <p:ph type="title"/>
          </p:nvPr>
        </p:nvSpPr>
        <p:spPr/>
        <p:txBody>
          <a:bodyPr/>
          <a:lstStyle/>
          <a:p>
            <a:endParaRPr lang="pt-BR" dirty="0"/>
          </a:p>
        </p:txBody>
      </p:sp>
      <p:sp>
        <p:nvSpPr>
          <p:cNvPr id="2" name="Espaço Reservado para Conteúdo 1"/>
          <p:cNvSpPr>
            <a:spLocks noGrp="1"/>
          </p:cNvSpPr>
          <p:nvPr>
            <p:ph sz="quarter" idx="13"/>
          </p:nvPr>
        </p:nvSpPr>
        <p:spPr/>
        <p:txBody>
          <a:bodyPr/>
          <a:lstStyle/>
          <a:p>
            <a:pPr algn="ctr"/>
            <a:r>
              <a:rPr lang="pt-BR" sz="8800" dirty="0" smtClean="0"/>
              <a:t>FIM</a:t>
            </a:r>
            <a:endParaRPr lang="pt-BR" sz="8800" dirty="0"/>
          </a:p>
        </p:txBody>
      </p:sp>
    </p:spTree>
    <p:extLst>
      <p:ext uri="{BB962C8B-B14F-4D97-AF65-F5344CB8AC3E}">
        <p14:creationId xmlns:p14="http://schemas.microsoft.com/office/powerpoint/2010/main" val="4912771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PRESOS PROVISÓRIOS</a:t>
            </a:r>
            <a:endParaRPr lang="pt-BR" dirty="0"/>
          </a:p>
        </p:txBody>
      </p:sp>
      <p:sp>
        <p:nvSpPr>
          <p:cNvPr id="3" name="Espaço Reservado para Conteúdo 2"/>
          <p:cNvSpPr>
            <a:spLocks noGrp="1"/>
          </p:cNvSpPr>
          <p:nvPr>
            <p:ph sz="quarter" idx="13"/>
          </p:nvPr>
        </p:nvSpPr>
        <p:spPr/>
        <p:txBody>
          <a:bodyPr>
            <a:noAutofit/>
          </a:bodyPr>
          <a:lstStyle/>
          <a:p>
            <a:pPr algn="just"/>
            <a:r>
              <a:rPr lang="pt-BR" sz="2000" b="1" dirty="0"/>
              <a:t>PERCENTUAL DE PRESOS </a:t>
            </a:r>
            <a:r>
              <a:rPr lang="pt-BR" sz="2000" b="1" dirty="0" smtClean="0"/>
              <a:t>PROVISÓRIOS</a:t>
            </a:r>
            <a:r>
              <a:rPr lang="pt-BR" sz="2000" dirty="0" smtClean="0"/>
              <a:t>-(ART.9.3 </a:t>
            </a:r>
            <a:r>
              <a:rPr lang="pt-BR" sz="2000" dirty="0"/>
              <a:t>DO PIDCP)- 40%- O DIREITO À DURAÇÃO RAZOÁVEL DO PROCESSO NÃO CONSTITUI E NÃO IMPLICA DIREITO A PROCESSO RÁPIDO OU CÉLERE. AS EXPRESSÕES NÃO SÃO SINÔNIMAS. A PRÓPRIA IDEIA DE PROCESSO JÁ REPELE A INSTANTANEIDADE E REMETE AO TEMPO COMO ALGO INERENTE À FISIOLOGIA PROCESSUAL. A NATUREZA NECESSARIAMENTE TEMPORAL DO PROCESSO CONSTITUI IMPOSIÇÃO DEMOCRÁTICA, ORIUNDA DO DIREITO DAS PARTES DE NELE PARTICIPAREM DE FORMA ADEQUADA, DONDE O DIREITO AO CONTRADITÓRIO E OS DEMAIS DIREITOS QUE CONFLUEM PARA ORGANIZAÇÃO DO PROCESSO JUSTO CEIFAM QUALQUER POSSIBILIDADE DE COMPREENSÃO DO DIREITO AO PROCESSO COM DURAÇÃO RAZOÁVEL SIMPLESMENTE COMO DIREITO A UM PROCESSO CÉLERE O QUE A </a:t>
            </a:r>
            <a:r>
              <a:rPr lang="pt-BR" sz="2000" u="sng" dirty="0">
                <a:hlinkClick r:id="rId2" tooltip="CONSTITUIÇÃO DA REPÚBLICA FEDERATIVA DO BRASIL DE 1988"/>
              </a:rPr>
              <a:t>CONSTITUIÇÃO</a:t>
            </a:r>
            <a:r>
              <a:rPr lang="pt-BR" sz="2000" dirty="0"/>
              <a:t> DETERMINA É A ELIMINAÇÃO DO TEMPO </a:t>
            </a:r>
            <a:r>
              <a:rPr lang="pt-BR" sz="2000" dirty="0" smtClean="0"/>
              <a:t>PATOLÓGICO-</a:t>
            </a:r>
            <a:endParaRPr lang="pt-BR" sz="2000" dirty="0"/>
          </a:p>
        </p:txBody>
      </p:sp>
    </p:spTree>
    <p:extLst>
      <p:ext uri="{BB962C8B-B14F-4D97-AF65-F5344CB8AC3E}">
        <p14:creationId xmlns:p14="http://schemas.microsoft.com/office/powerpoint/2010/main" val="35793523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ESTATÍSTICAS</a:t>
            </a:r>
            <a:endParaRPr lang="pt-BR" dirty="0"/>
          </a:p>
        </p:txBody>
      </p:sp>
      <p:sp>
        <p:nvSpPr>
          <p:cNvPr id="3" name="Espaço Reservado para Conteúdo 2"/>
          <p:cNvSpPr>
            <a:spLocks noGrp="1"/>
          </p:cNvSpPr>
          <p:nvPr>
            <p:ph sz="quarter" idx="13"/>
          </p:nvPr>
        </p:nvSpPr>
        <p:spPr/>
        <p:txBody>
          <a:bodyPr>
            <a:noAutofit/>
          </a:bodyPr>
          <a:lstStyle/>
          <a:p>
            <a:pPr algn="just"/>
            <a:r>
              <a:rPr lang="pt-BR" sz="2000" dirty="0"/>
              <a:t>ENTRE 2000 E 2014 A POPULAÇÃO BRASILEIRA CRESCEU 16% E O NÚMERO DE PRESOS CRESCEU 161%- AUMENTO DE 483% DO NÚMERO DE PRESOS ENTRE 1990 E 2016;</a:t>
            </a:r>
          </a:p>
          <a:p>
            <a:pPr algn="just"/>
            <a:r>
              <a:rPr lang="pt-BR" sz="2000" dirty="0"/>
              <a:t>NO MUNDO A QUANTIDADE DE HOMICÍDOS CAIU 17%, SENDO DE 39% NOS PAÍSES DESENVOLVIDOS(2000 A 2012);</a:t>
            </a:r>
          </a:p>
          <a:p>
            <a:pPr algn="just"/>
            <a:r>
              <a:rPr lang="pt-BR" sz="2000" dirty="0"/>
              <a:t>BRASIL RESPONDE POR 11,4% DOS HOMICÍDIOS DO MUNDO- 76% POR ARMA DE </a:t>
            </a:r>
            <a:r>
              <a:rPr lang="pt-BR" sz="2000" dirty="0" smtClean="0"/>
              <a:t>FOGO-NOS ÚLTIMOS 30 ANOS A TAXA DE HOMICÍDIOS DE JOVENS CRESCEU 326%;</a:t>
            </a:r>
            <a:endParaRPr lang="pt-BR" sz="2000" dirty="0"/>
          </a:p>
          <a:p>
            <a:pPr algn="just"/>
            <a:r>
              <a:rPr lang="pt-BR" sz="2000" dirty="0"/>
              <a:t>PIAUÍ TEM 4.078 PRESOS (DADOS DE MARÇO DE 2017)- REDUÇÕES SUCESSIVAS.-0,128% DA POPULAÇÃO.</a:t>
            </a:r>
          </a:p>
          <a:p>
            <a:endParaRPr lang="pt-BR" sz="2000" dirty="0"/>
          </a:p>
        </p:txBody>
      </p:sp>
    </p:spTree>
    <p:extLst>
      <p:ext uri="{BB962C8B-B14F-4D97-AF65-F5344CB8AC3E}">
        <p14:creationId xmlns:p14="http://schemas.microsoft.com/office/powerpoint/2010/main" val="37408304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PRISÃO</a:t>
            </a:r>
            <a:endParaRPr lang="pt-BR" dirty="0"/>
          </a:p>
        </p:txBody>
      </p:sp>
      <p:sp>
        <p:nvSpPr>
          <p:cNvPr id="3" name="Espaço Reservado para Conteúdo 2"/>
          <p:cNvSpPr>
            <a:spLocks noGrp="1"/>
          </p:cNvSpPr>
          <p:nvPr>
            <p:ph sz="quarter" idx="13"/>
          </p:nvPr>
        </p:nvSpPr>
        <p:spPr>
          <a:xfrm>
            <a:off x="539552" y="1412776"/>
            <a:ext cx="7680960" cy="4724400"/>
          </a:xfrm>
        </p:spPr>
        <p:txBody>
          <a:bodyPr/>
          <a:lstStyle/>
          <a:p>
            <a:pPr algn="just"/>
            <a:r>
              <a:rPr lang="pt-BR" sz="3200" i="1" dirty="0"/>
              <a:t>"CONHECEM-SE TODOS OS INCONVENIENTES DA PRISÃO, E SABE-SE QUE É PERIGOSA QUANDO NÃO INÚTIL. E ENTRETANTO NÃO 'VEMOS' O QUE PÔR EM SEU LUGAR. ELA É A DETESTÁVEL SOLUÇÃO, DE QUE NÃO SE PODE ABRIR MÃO” FOUCAULT”.</a:t>
            </a:r>
            <a:endParaRPr lang="pt-BR" sz="3200" dirty="0"/>
          </a:p>
          <a:p>
            <a:endParaRPr lang="pt-BR" dirty="0"/>
          </a:p>
        </p:txBody>
      </p:sp>
    </p:spTree>
    <p:extLst>
      <p:ext uri="{BB962C8B-B14F-4D97-AF65-F5344CB8AC3E}">
        <p14:creationId xmlns:p14="http://schemas.microsoft.com/office/powerpoint/2010/main" val="3820198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DESENCARCERAMENTO</a:t>
            </a:r>
            <a:endParaRPr lang="pt-BR" dirty="0"/>
          </a:p>
        </p:txBody>
      </p:sp>
      <p:sp>
        <p:nvSpPr>
          <p:cNvPr id="3" name="Espaço Reservado para Conteúdo 2"/>
          <p:cNvSpPr>
            <a:spLocks noGrp="1"/>
          </p:cNvSpPr>
          <p:nvPr>
            <p:ph sz="quarter" idx="13"/>
          </p:nvPr>
        </p:nvSpPr>
        <p:spPr/>
        <p:txBody>
          <a:bodyPr/>
          <a:lstStyle/>
          <a:p>
            <a:pPr algn="just"/>
            <a:r>
              <a:rPr lang="pt-BR" sz="3600" dirty="0"/>
              <a:t>DESENCARCERAMENTO COMO CONSEQUÊNCIA E NÃO COMO FINALIDADE;</a:t>
            </a:r>
          </a:p>
          <a:p>
            <a:pPr indent="0">
              <a:buNone/>
            </a:pPr>
            <a:endParaRPr lang="pt-BR" dirty="0"/>
          </a:p>
        </p:txBody>
      </p:sp>
    </p:spTree>
    <p:extLst>
      <p:ext uri="{BB962C8B-B14F-4D97-AF65-F5344CB8AC3E}">
        <p14:creationId xmlns:p14="http://schemas.microsoft.com/office/powerpoint/2010/main" val="15234984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ADPF 347</a:t>
            </a:r>
            <a:endParaRPr lang="pt-BR" dirty="0"/>
          </a:p>
        </p:txBody>
      </p:sp>
      <p:sp>
        <p:nvSpPr>
          <p:cNvPr id="3" name="Espaço Reservado para Conteúdo 2"/>
          <p:cNvSpPr>
            <a:spLocks noGrp="1"/>
          </p:cNvSpPr>
          <p:nvPr>
            <p:ph sz="quarter" idx="13"/>
          </p:nvPr>
        </p:nvSpPr>
        <p:spPr/>
        <p:txBody>
          <a:bodyPr>
            <a:normAutofit/>
          </a:bodyPr>
          <a:lstStyle/>
          <a:p>
            <a:pPr algn="just"/>
            <a:r>
              <a:rPr lang="pt-BR" sz="2400" b="1" dirty="0"/>
              <a:t>ESTADO DE COISAS INCONSTITUCIONAL</a:t>
            </a:r>
            <a:r>
              <a:rPr lang="pt-BR" sz="2400" dirty="0"/>
              <a:t>(CORTE COLOMBIANA-1997)</a:t>
            </a:r>
            <a:r>
              <a:rPr lang="pt-BR" sz="2400" b="1" dirty="0"/>
              <a:t>-</a:t>
            </a:r>
            <a:r>
              <a:rPr lang="pt-BR" sz="2400" dirty="0"/>
              <a:t>LITÍGIO ESTRUTURAL QUE ENVOLVE NÚMERO AMPLO DE PESSOAS E QUE DEMANDA REMÉDIO ESTRUTURAL VOLTADO PARA FORMULAÇÃO E EXECUÇÃO DE  POLÍTICAS PÚBLICAS-ATIVISMO JUDICIAL ESTRUTURAL.-CONFERE AMPLA LATITUDE DE PODERES AO TRIBUNAL-HÁ UM BLOQUEIO INSTITUCIONAL PARA A GARANTIA DE DIREITOS.</a:t>
            </a:r>
          </a:p>
          <a:p>
            <a:pPr algn="just"/>
            <a:endParaRPr lang="pt-BR" sz="2400" dirty="0"/>
          </a:p>
        </p:txBody>
      </p:sp>
    </p:spTree>
    <p:extLst>
      <p:ext uri="{BB962C8B-B14F-4D97-AF65-F5344CB8AC3E}">
        <p14:creationId xmlns:p14="http://schemas.microsoft.com/office/powerpoint/2010/main" val="37711846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ESTADO DE COISAS INCONSTITUCIONAL</a:t>
            </a:r>
            <a:endParaRPr lang="pt-BR" dirty="0"/>
          </a:p>
        </p:txBody>
      </p:sp>
      <p:sp>
        <p:nvSpPr>
          <p:cNvPr id="3" name="Espaço Reservado para Conteúdo 2"/>
          <p:cNvSpPr>
            <a:spLocks noGrp="1"/>
          </p:cNvSpPr>
          <p:nvPr>
            <p:ph sz="quarter" idx="13"/>
          </p:nvPr>
        </p:nvSpPr>
        <p:spPr/>
        <p:txBody>
          <a:bodyPr>
            <a:normAutofit fontScale="92500" lnSpcReduction="10000"/>
          </a:bodyPr>
          <a:lstStyle/>
          <a:p>
            <a:pPr algn="just"/>
            <a:r>
              <a:rPr lang="pt-BR" dirty="0"/>
              <a:t> </a:t>
            </a:r>
            <a:r>
              <a:rPr lang="pt-BR" sz="2800" dirty="0"/>
              <a:t>OCORRE QUANDO:VERIFICA-SE A EXISTÊNCIA DE UM QUADRO DE VIOLAÇÃO GENERALIZADA E SISTÊMICA DE DIREITOS FUNDAMENTAIS</a:t>
            </a:r>
          </a:p>
          <a:p>
            <a:pPr algn="just"/>
            <a:r>
              <a:rPr lang="pt-BR" sz="2800" dirty="0"/>
              <a:t>CAUSADO PELA INÉRCIA OU INCAPACIDADE REITERADA E PERSISTENTE DAS AUTORIDADES PÚBLICAS EM MODIFICAR A CONJUNTURA,</a:t>
            </a:r>
          </a:p>
          <a:p>
            <a:pPr algn="just"/>
            <a:r>
              <a:rPr lang="pt-BR" sz="2800" dirty="0"/>
              <a:t>DE MODO QUE APENAS TRANSFORMAÇÕES ESTRUTURAIS DA ATUAÇÃO DO PODER PÚBLICO E A ATUAÇÃO DE UMA PLURALIDADE DE AUTORIDADES PODEM ALTERAR A SITUAÇÃO INCONSTITUCIONAL.</a:t>
            </a:r>
          </a:p>
          <a:p>
            <a:endParaRPr lang="pt-BR" sz="2800" dirty="0"/>
          </a:p>
        </p:txBody>
      </p:sp>
    </p:spTree>
    <p:extLst>
      <p:ext uri="{BB962C8B-B14F-4D97-AF65-F5344CB8AC3E}">
        <p14:creationId xmlns:p14="http://schemas.microsoft.com/office/powerpoint/2010/main" val="1827947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VIÉS IDEOLÓGICO</a:t>
            </a:r>
            <a:endParaRPr lang="pt-BR" dirty="0"/>
          </a:p>
        </p:txBody>
      </p:sp>
      <p:sp>
        <p:nvSpPr>
          <p:cNvPr id="3" name="Espaço Reservado para Conteúdo 2"/>
          <p:cNvSpPr>
            <a:spLocks noGrp="1"/>
          </p:cNvSpPr>
          <p:nvPr>
            <p:ph sz="quarter" idx="13"/>
          </p:nvPr>
        </p:nvSpPr>
        <p:spPr/>
        <p:txBody>
          <a:bodyPr>
            <a:noAutofit/>
          </a:bodyPr>
          <a:lstStyle/>
          <a:p>
            <a:pPr algn="just"/>
            <a:r>
              <a:rPr lang="pt-BR" sz="2400" dirty="0" smtClean="0"/>
              <a:t>DIZ-SE </a:t>
            </a:r>
            <a:r>
              <a:rPr lang="pt-BR" sz="2400" dirty="0"/>
              <a:t>QUE QUASE METADE DOS LEVADOS A AUDIÊNCIA DE CUSTÓDIA SÃO MANTIDOS PRESOS E QUE HÁ UMA IDEOLOGIA PRÓ-ENCARCERAMENTO NA MAGISTRATURA E MP E QUE SE FAZ NECESSÁRIA UMA MUDANÇA CULTURAL. SOMENTE CHEGAM NA AUDIÊNCIA DE CUSTÓDIA OS CASOS EM QUE NÃO SEJAM DELITOS SUJEITOS AOS DITAMES DA LEI 9.099-95 E QUE NÃO TENHA SIDO ARBITRADA FIANÇA PELA AUTORIDADE POLICIAL: </a:t>
            </a:r>
            <a:r>
              <a:rPr lang="pt-BR" sz="2400" i="1" dirty="0"/>
              <a:t>ART. 322. A AUTORIDADE POLICIAL SOMENTE PODERÁ CONCEDER FIANÇA NOS CASOS DE INFRAÇÃO CUJA PENA PRIVATIVA DE LIBERDADE MÁXIMA NÃO SEJA SUPERIOR A 4 (QUATRO) ANOS.</a:t>
            </a:r>
            <a:endParaRPr lang="pt-BR" sz="2400" dirty="0"/>
          </a:p>
          <a:p>
            <a:pPr algn="just"/>
            <a:endParaRPr lang="pt-BR" sz="2400" dirty="0"/>
          </a:p>
        </p:txBody>
      </p:sp>
    </p:spTree>
    <p:extLst>
      <p:ext uri="{BB962C8B-B14F-4D97-AF65-F5344CB8AC3E}">
        <p14:creationId xmlns:p14="http://schemas.microsoft.com/office/powerpoint/2010/main" val="42756279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TERESINA</a:t>
            </a:r>
            <a:endParaRPr lang="pt-BR" dirty="0"/>
          </a:p>
        </p:txBody>
      </p:sp>
      <p:sp>
        <p:nvSpPr>
          <p:cNvPr id="3" name="Espaço Reservado para Conteúdo 2"/>
          <p:cNvSpPr>
            <a:spLocks noGrp="1"/>
          </p:cNvSpPr>
          <p:nvPr>
            <p:ph sz="quarter" idx="13"/>
          </p:nvPr>
        </p:nvSpPr>
        <p:spPr/>
        <p:txBody>
          <a:bodyPr>
            <a:normAutofit fontScale="85000" lnSpcReduction="20000"/>
          </a:bodyPr>
          <a:lstStyle/>
          <a:p>
            <a:pPr algn="just"/>
            <a:r>
              <a:rPr lang="pt-BR" sz="2300" i="1" dirty="0" smtClean="0"/>
              <a:t>FORAM </a:t>
            </a:r>
            <a:r>
              <a:rPr lang="pt-BR" sz="2300" i="1" dirty="0"/>
              <a:t>SUBMETIDAS A AUDIÊNCIA DE CUSTÓDIA</a:t>
            </a:r>
            <a:endParaRPr lang="pt-BR" sz="2300" dirty="0"/>
          </a:p>
          <a:p>
            <a:pPr algn="just"/>
            <a:r>
              <a:rPr lang="pt-BR" sz="2300" i="1" dirty="0"/>
              <a:t>JANEIRO: 194 PESSOAS(14 MIN)-CONVERSÃO EM PREVENTIVA-107-NENHUM RELAXAMENTO-LIBERDADE PROVISÓRIA PLENA-01; LIBERDADE PROVISÓRIA COM CAUTELAR-82;MONITORAÇÃO ELETRÔNICA-32- CONDUÇÕES A DISTRITOS POLICIAIS-417;  CONCLUSÃO: DO TOTAL DE PESSOAS PRESAS, 46,5% FORAM SUBMETIDAS A AUDIÊNCIA DE CUSTÓDIA, SENDO QUE 25,6% DAS PESSOAS FORMA MANTIDAS PRESAS; </a:t>
            </a:r>
            <a:endParaRPr lang="pt-BR" sz="2300" dirty="0"/>
          </a:p>
          <a:p>
            <a:pPr algn="just"/>
            <a:r>
              <a:rPr lang="pt-BR" sz="2300" i="1" dirty="0"/>
              <a:t>FEVEREIRO: 189 PESSOAS(12 MINUTOS)- CONVERSÃO EM PREVENTIVA-102-01 RELAXAMENTO- LIBERDADE PROVISÓRIA PLENA-01; LIBERDADE PROVISÓRIA COM CAUTELAR-84; MONITORAÇÃO ELETRÔNICA-25; CONDUÇÕES A DISTRITOS POLICIAIS-408;  CONCLUSÃO: DO TOTAL DE PESSOAS PRESAS, 46,3% FORAM SUBMETIDAS A AUDIÊNCIA DE CUSTÓDIA, SENDO QUE 25% DAS PESSOAS FORMA MANTIDAS PRESAS;</a:t>
            </a:r>
            <a:endParaRPr lang="pt-BR" sz="2300" dirty="0"/>
          </a:p>
          <a:p>
            <a:pPr algn="just"/>
            <a:endParaRPr lang="pt-BR" dirty="0"/>
          </a:p>
        </p:txBody>
      </p:sp>
    </p:spTree>
    <p:extLst>
      <p:ext uri="{BB962C8B-B14F-4D97-AF65-F5344CB8AC3E}">
        <p14:creationId xmlns:p14="http://schemas.microsoft.com/office/powerpoint/2010/main" val="85627192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TERESINA</a:t>
            </a:r>
            <a:endParaRPr lang="pt-BR" dirty="0"/>
          </a:p>
        </p:txBody>
      </p:sp>
      <p:sp>
        <p:nvSpPr>
          <p:cNvPr id="3" name="Espaço Reservado para Conteúdo 2"/>
          <p:cNvSpPr>
            <a:spLocks noGrp="1"/>
          </p:cNvSpPr>
          <p:nvPr>
            <p:ph sz="quarter" idx="13"/>
          </p:nvPr>
        </p:nvSpPr>
        <p:spPr/>
        <p:txBody>
          <a:bodyPr>
            <a:normAutofit/>
          </a:bodyPr>
          <a:lstStyle/>
          <a:p>
            <a:pPr algn="just"/>
            <a:r>
              <a:rPr lang="pt-BR" sz="2400" i="1" dirty="0"/>
              <a:t>MARÇO DE 2017:180 PESSOAS (13 MINUTOS)- CONVERSÃO EM PREVENTIVA-83-03 RELAXAMENTOS- LIBERDADE PROVISÓRIA PLENA-02- LIBERDADE PROVISÓRIA COM CAUTELAR-66; MONITORAÇÃO ELETRÔNICA-19; CONDUÇÕES A DISTRITOS POLICIAIS-567; CONCLUSÃO: DO TOTAL DE PESSOAS PRESAS, 31,7% FORAM SUBMETIDAS A AUDIÊNCIA DE CUSTÓDIA, SENDO QUE 14,6% DAS PESSOAS FORMA MANTIDAS PRESAS;</a:t>
            </a:r>
            <a:endParaRPr lang="pt-BR" sz="2400" dirty="0"/>
          </a:p>
          <a:p>
            <a:endParaRPr lang="pt-BR" sz="2400" dirty="0"/>
          </a:p>
        </p:txBody>
      </p:sp>
    </p:spTree>
    <p:extLst>
      <p:ext uri="{BB962C8B-B14F-4D97-AF65-F5344CB8AC3E}">
        <p14:creationId xmlns:p14="http://schemas.microsoft.com/office/powerpoint/2010/main" val="24533424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ítulo 14"/>
          <p:cNvSpPr>
            <a:spLocks noGrp="1"/>
          </p:cNvSpPr>
          <p:nvPr>
            <p:ph type="title"/>
          </p:nvPr>
        </p:nvSpPr>
        <p:spPr/>
        <p:txBody>
          <a:bodyPr/>
          <a:lstStyle/>
          <a:p>
            <a:r>
              <a:rPr lang="pt-BR" dirty="0" smtClean="0"/>
              <a:t>CONCEITO</a:t>
            </a:r>
            <a:endParaRPr lang="pt-BR" dirty="0"/>
          </a:p>
        </p:txBody>
      </p:sp>
      <p:sp>
        <p:nvSpPr>
          <p:cNvPr id="16" name="Espaço Reservado para Conteúdo 15"/>
          <p:cNvSpPr>
            <a:spLocks noGrp="1"/>
          </p:cNvSpPr>
          <p:nvPr>
            <p:ph sz="quarter" idx="13"/>
          </p:nvPr>
        </p:nvSpPr>
        <p:spPr/>
        <p:txBody>
          <a:bodyPr>
            <a:normAutofit/>
          </a:bodyPr>
          <a:lstStyle/>
          <a:p>
            <a:pPr algn="just"/>
            <a:r>
              <a:rPr lang="pt-BR" sz="2400" b="1" dirty="0"/>
              <a:t>CONCEITO-</a:t>
            </a:r>
            <a:r>
              <a:rPr lang="pt-BR" sz="2400" dirty="0"/>
              <a:t> </a:t>
            </a:r>
            <a:r>
              <a:rPr lang="pt-BR" sz="2400" dirty="0" smtClean="0"/>
              <a:t>APRESENTAÇÃO, SEM DEMORA, </a:t>
            </a:r>
            <a:r>
              <a:rPr lang="pt-BR" sz="2400" dirty="0"/>
              <a:t>DE UMA PESSOA PRESA A UM </a:t>
            </a:r>
            <a:r>
              <a:rPr lang="pt-BR" sz="2400" dirty="0" smtClean="0"/>
              <a:t>JUIZ OU OUTRA AUTORIDADE AUTORIZADA POR LEI A EXERCER FUNÇÕES JUDICIAIS</a:t>
            </a:r>
            <a:endParaRPr lang="pt-BR" sz="2400" dirty="0"/>
          </a:p>
          <a:p>
            <a:pPr algn="just"/>
            <a:r>
              <a:rPr lang="pt-BR" sz="2400" dirty="0"/>
              <a:t> EFEITO PRIMING(PREENCHER OS ESPAÇOS DESPROVIDOS DE INFORMAÇÕES</a:t>
            </a:r>
            <a:r>
              <a:rPr lang="pt-BR" sz="2400" dirty="0" smtClean="0"/>
              <a:t>)-ANÁLISE CARTORIAL;</a:t>
            </a:r>
          </a:p>
          <a:p>
            <a:pPr algn="just"/>
            <a:r>
              <a:rPr lang="pt-BR" sz="2400" dirty="0" smtClean="0"/>
              <a:t> IMEDIAÇÃO-INDEPENDENTE DE REQUERIMENTO;</a:t>
            </a:r>
          </a:p>
          <a:p>
            <a:pPr algn="just"/>
            <a:r>
              <a:rPr lang="pt-BR" sz="2400" dirty="0" smtClean="0"/>
              <a:t>USO </a:t>
            </a:r>
            <a:r>
              <a:rPr lang="pt-BR" sz="2400" dirty="0"/>
              <a:t>DA </a:t>
            </a:r>
            <a:r>
              <a:rPr lang="pt-BR" sz="2400" dirty="0" smtClean="0"/>
              <a:t>VIDEOCONFERÊNCIA</a:t>
            </a:r>
          </a:p>
          <a:p>
            <a:pPr algn="just"/>
            <a:r>
              <a:rPr lang="pt-BR" sz="2400" dirty="0" smtClean="0"/>
              <a:t>VISA </a:t>
            </a:r>
            <a:r>
              <a:rPr lang="pt-BR" sz="2400" dirty="0"/>
              <a:t>PROPICIAR UM CONTROLE MAIS EFETIVO DA PORTA DE ENTRADA PARA O </a:t>
            </a:r>
            <a:r>
              <a:rPr lang="pt-BR" sz="2400" dirty="0" smtClean="0"/>
              <a:t>CÁRCERE;</a:t>
            </a:r>
            <a:endParaRPr lang="pt-BR" sz="2400" dirty="0"/>
          </a:p>
        </p:txBody>
      </p:sp>
    </p:spTree>
    <p:extLst>
      <p:ext uri="{BB962C8B-B14F-4D97-AF65-F5344CB8AC3E}">
        <p14:creationId xmlns:p14="http://schemas.microsoft.com/office/powerpoint/2010/main" val="32567761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DADOS DE TERESINA</a:t>
            </a:r>
            <a:endParaRPr lang="pt-BR" dirty="0"/>
          </a:p>
        </p:txBody>
      </p:sp>
      <p:sp>
        <p:nvSpPr>
          <p:cNvPr id="3" name="Espaço Reservado para Conteúdo 2"/>
          <p:cNvSpPr>
            <a:spLocks noGrp="1"/>
          </p:cNvSpPr>
          <p:nvPr>
            <p:ph sz="quarter" idx="13"/>
          </p:nvPr>
        </p:nvSpPr>
        <p:spPr/>
        <p:txBody>
          <a:bodyPr>
            <a:normAutofit/>
          </a:bodyPr>
          <a:lstStyle/>
          <a:p>
            <a:pPr algn="just"/>
            <a:r>
              <a:rPr lang="pt-BR" sz="3200" i="1" dirty="0"/>
              <a:t>ENTRE JANEIRO A MARÇO DE 2017- 1086 ROUBOS A TRANSEUNTES; 141 ROUBOS A COMÉRCIO;529 ROUBOS A VEÍCULOS; FURTOS DE VEÍCULOS-240; 145 ARMAS APREENDIDAS- 133 APREENSÕES DE DROGAS- 563 AUDIÊNCIAS DE CUSTÓDIA FORAM REALIZADAS.</a:t>
            </a:r>
            <a:endParaRPr lang="pt-BR" sz="3200" dirty="0"/>
          </a:p>
          <a:p>
            <a:endParaRPr lang="pt-BR" sz="3200" dirty="0"/>
          </a:p>
        </p:txBody>
      </p:sp>
    </p:spTree>
    <p:extLst>
      <p:ext uri="{BB962C8B-B14F-4D97-AF65-F5344CB8AC3E}">
        <p14:creationId xmlns:p14="http://schemas.microsoft.com/office/powerpoint/2010/main" val="33671779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PRESOS QUE VÃO PARA A AUDIÊNCIA DE CUSTÓDIA</a:t>
            </a:r>
            <a:endParaRPr lang="pt-BR" dirty="0"/>
          </a:p>
        </p:txBody>
      </p:sp>
      <p:sp>
        <p:nvSpPr>
          <p:cNvPr id="3" name="Espaço Reservado para Conteúdo 2"/>
          <p:cNvSpPr>
            <a:spLocks noGrp="1"/>
          </p:cNvSpPr>
          <p:nvPr>
            <p:ph sz="quarter" idx="13"/>
          </p:nvPr>
        </p:nvSpPr>
        <p:spPr/>
        <p:txBody>
          <a:bodyPr>
            <a:noAutofit/>
          </a:bodyPr>
          <a:lstStyle/>
          <a:p>
            <a:pPr algn="just"/>
            <a:r>
              <a:rPr lang="pt-BR" sz="1600" b="1" dirty="0"/>
              <a:t>AUDIÊNCIA DE CUSTÓDIA APENAS PARA PRESOS EM FLAGRANTE OU PARA PRESOS PROVISÓRIOS E CONDENADOS TAMBÉM</a:t>
            </a:r>
            <a:r>
              <a:rPr lang="pt-BR" sz="1600" b="1" dirty="0" smtClean="0"/>
              <a:t>?;</a:t>
            </a:r>
          </a:p>
          <a:p>
            <a:pPr algn="just"/>
            <a:r>
              <a:rPr lang="pt-BR" sz="1600" dirty="0" smtClean="0"/>
              <a:t>OPERAÇÃO </a:t>
            </a:r>
            <a:r>
              <a:rPr lang="pt-BR" sz="1600" dirty="0"/>
              <a:t>CARNE FRACA(38 MANDADOS DE PRISÃO-DISPENSA DA AUDIÊNCIA DE CUSTÓDIA- PRECEDENTES DO STJ DE QUE A AUSÊNCIA DE AUDIÊNCIA DE CUSTÓDIA NÃO TORNA, DE PER SE, NULA A PRISÃO)- HC 126.292(STF</a:t>
            </a:r>
            <a:r>
              <a:rPr lang="pt-BR" sz="1600" dirty="0" smtClean="0"/>
              <a:t>);</a:t>
            </a:r>
          </a:p>
          <a:p>
            <a:pPr algn="just"/>
            <a:r>
              <a:rPr lang="pt-BR" sz="1600" dirty="0" smtClean="0"/>
              <a:t>NECESSIDADE </a:t>
            </a:r>
            <a:r>
              <a:rPr lang="pt-BR" sz="1600" dirty="0"/>
              <a:t>DE AUDIÊNCIA DE CUSTÓDIA PARA INÍCIO DA EXECUÇÃO PROVISÓRIA DA </a:t>
            </a:r>
            <a:r>
              <a:rPr lang="pt-BR" sz="1600" dirty="0" smtClean="0"/>
              <a:t>PENA(HC 126.292)- </a:t>
            </a:r>
            <a:r>
              <a:rPr lang="pt-BR" sz="1600" dirty="0"/>
              <a:t>CASO PALAMARA IRIBARNE X CHILE ESTABELECE A NECESSIDADE DA AUDIÊNCIA DE CUSTÓDIA PARA PRISÕES POR ORDEM DO MINISTÉRIO PÚBLICO;ACOSTA CALDERÓN X EQUADOR-NECESSIDADE DE AUDIÊNCIA DE CUSTÓDIA EM CASO DE PRISÕES EM FLAGRANTE REALIZADAS PELA POLÍCIA- MUITAS VEZES, A PREVENTIVA SÓ É EXECUTADA TEMPOS DEPOIS QUANDO NÃO MAIS SUBSISTEM OS PRESSUPOSTOS DA PREVENTIVA, RAZÃO PELA QUAL SE FAZ NECESSÁRIA A AUDIÊNCIA DE CUSTÓDIA- PARA A DOUTRINA CHILENA, A AUDIÊNCIA DE CUSTÓDIA DE PRESO CONDENADO SE PRESTA A 03 FINALIDADES: A) VERIFICAR AS CIRCUNSTÂNCIAS DA PRISÃO; B)VERIFICAR SE EXISTE CAUSA EXTINTIVA DE PUNIBILIDADE; C) VERIFICAR A IDENTIDADE FÍSICA DO PRESO;   </a:t>
            </a:r>
          </a:p>
          <a:p>
            <a:pPr algn="just"/>
            <a:endParaRPr lang="pt-BR" sz="1600" dirty="0"/>
          </a:p>
        </p:txBody>
      </p:sp>
    </p:spTree>
    <p:extLst>
      <p:ext uri="{BB962C8B-B14F-4D97-AF65-F5344CB8AC3E}">
        <p14:creationId xmlns:p14="http://schemas.microsoft.com/office/powerpoint/2010/main" val="153755685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INFORMAÇÕES NA AC</a:t>
            </a:r>
            <a:endParaRPr lang="pt-BR" dirty="0"/>
          </a:p>
        </p:txBody>
      </p:sp>
      <p:sp>
        <p:nvSpPr>
          <p:cNvPr id="3" name="Espaço Reservado para Conteúdo 2"/>
          <p:cNvSpPr>
            <a:spLocks noGrp="1"/>
          </p:cNvSpPr>
          <p:nvPr>
            <p:ph sz="quarter" idx="13"/>
          </p:nvPr>
        </p:nvSpPr>
        <p:spPr/>
        <p:txBody>
          <a:bodyPr>
            <a:normAutofit/>
          </a:bodyPr>
          <a:lstStyle/>
          <a:p>
            <a:pPr algn="just"/>
            <a:r>
              <a:rPr lang="pt-BR" sz="2800" dirty="0" smtClean="0"/>
              <a:t>GRAVIDEZ-EXISTÊNCIA </a:t>
            </a:r>
            <a:r>
              <a:rPr lang="pt-BR" sz="2800" dirty="0"/>
              <a:t>DE FILHOS OU DEPENDENTES SOB OS CUIDADOS DA PESSOA PRESA EM FLAGRANTE DELITO-HISTÓRICO DE DOENÇA GRAVE(INCLUINDO OS TRANSTORNOS MENTAIS E A DEPENDÊNCIA QUÍMICA)- ART. 8º, X DA RESOLUÇÃO Nº 213 DO CNJ.</a:t>
            </a:r>
          </a:p>
          <a:p>
            <a:endParaRPr lang="pt-BR" sz="2800" dirty="0"/>
          </a:p>
        </p:txBody>
      </p:sp>
    </p:spTree>
    <p:extLst>
      <p:ext uri="{BB962C8B-B14F-4D97-AF65-F5344CB8AC3E}">
        <p14:creationId xmlns:p14="http://schemas.microsoft.com/office/powerpoint/2010/main" val="33026616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pt-BR" dirty="0" smtClean="0"/>
              <a:t>ESTATUTO DA PRIMEIRA INFÂNCIA </a:t>
            </a:r>
            <a:endParaRPr lang="pt-BR" dirty="0"/>
          </a:p>
        </p:txBody>
      </p:sp>
      <p:sp>
        <p:nvSpPr>
          <p:cNvPr id="3" name="Espaço Reservado para Conteúdo 2"/>
          <p:cNvSpPr>
            <a:spLocks noGrp="1"/>
          </p:cNvSpPr>
          <p:nvPr>
            <p:ph sz="quarter" idx="13"/>
          </p:nvPr>
        </p:nvSpPr>
        <p:spPr/>
        <p:txBody>
          <a:bodyPr>
            <a:noAutofit/>
          </a:bodyPr>
          <a:lstStyle/>
          <a:p>
            <a:pPr algn="just"/>
            <a:r>
              <a:rPr lang="pt-BR" sz="2000" i="1" dirty="0" smtClean="0"/>
              <a:t>“</a:t>
            </a:r>
            <a:r>
              <a:rPr lang="pt-BR" sz="2000" i="1" dirty="0"/>
              <a:t>ART. 304.,§4º. DA LAVRATURA DO AUTO DE PRISÃO EM FLAGRANTE DEVERÁ CONSTAR A INFORMAÇÃO SOBRE A EXISTÊNCIA DE FILHOS, RESPECTIVAS IDADES E SE POSSUEM ALGUMA DEFICIÊNCIA E O NOME E O CONTATO DE EVENTUAL RESPONSÁVEL PELOS CUIDADOS DOS FILHOS, INDICADO PELA PESSOA PRESA.” (NR)</a:t>
            </a:r>
            <a:endParaRPr lang="pt-BR" sz="2000" dirty="0"/>
          </a:p>
          <a:p>
            <a:pPr algn="just"/>
            <a:r>
              <a:rPr lang="pt-BR" sz="2000" i="1" dirty="0"/>
              <a:t>“ART. 318.PODERÁ O JUIZ SUBSTITUIR A PRISÃO PREVENTIVA PELA DOMICILIAR QUANDO O AGENTE FOR:</a:t>
            </a:r>
            <a:endParaRPr lang="pt-BR" sz="2000" dirty="0"/>
          </a:p>
          <a:p>
            <a:pPr algn="just"/>
            <a:r>
              <a:rPr lang="pt-BR" sz="2000" i="1" u="sng" dirty="0">
                <a:hlinkClick r:id="rId2"/>
              </a:rPr>
              <a:t>IV -</a:t>
            </a:r>
            <a:r>
              <a:rPr lang="pt-BR" sz="2000" i="1" dirty="0"/>
              <a:t> GESTANTE;</a:t>
            </a:r>
            <a:endParaRPr lang="pt-BR" sz="2000" dirty="0"/>
          </a:p>
          <a:p>
            <a:pPr algn="just"/>
            <a:r>
              <a:rPr lang="pt-BR" sz="2000" i="1" dirty="0"/>
              <a:t>V - MULHER COM FILHO DE ATÉ 12 (DOZE) ANOS DE IDADE INCOMPLETOS;</a:t>
            </a:r>
            <a:endParaRPr lang="pt-BR" sz="2000" dirty="0"/>
          </a:p>
          <a:p>
            <a:pPr algn="just"/>
            <a:r>
              <a:rPr lang="pt-BR" sz="2000" i="1" dirty="0"/>
              <a:t>VI - HOMEM, CASO SEJA O ÚNICO RESPONSÁVEL PELOS CUIDADOS DO FILHO DE ATÉ 12 (DOZE) ANOS DE IDADE INCOMPLETOS.</a:t>
            </a:r>
            <a:endParaRPr lang="pt-BR" sz="2000" dirty="0"/>
          </a:p>
          <a:p>
            <a:pPr algn="just"/>
            <a:endParaRPr lang="pt-BR" sz="2000" dirty="0"/>
          </a:p>
        </p:txBody>
      </p:sp>
    </p:spTree>
    <p:extLst>
      <p:ext uri="{BB962C8B-B14F-4D97-AF65-F5344CB8AC3E}">
        <p14:creationId xmlns:p14="http://schemas.microsoft.com/office/powerpoint/2010/main" val="132558054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FILHO MENOR DE 12 ANOS-CONDENADA;</a:t>
            </a:r>
            <a:endParaRPr lang="pt-BR" dirty="0"/>
          </a:p>
        </p:txBody>
      </p:sp>
      <p:sp>
        <p:nvSpPr>
          <p:cNvPr id="3" name="Espaço Reservado para Conteúdo 2"/>
          <p:cNvSpPr>
            <a:spLocks noGrp="1"/>
          </p:cNvSpPr>
          <p:nvPr>
            <p:ph sz="quarter" idx="13"/>
          </p:nvPr>
        </p:nvSpPr>
        <p:spPr/>
        <p:txBody>
          <a:bodyPr/>
          <a:lstStyle/>
          <a:p>
            <a:pPr algn="just"/>
            <a:r>
              <a:rPr lang="pt-BR" dirty="0"/>
              <a:t>Se é certo que o encarceramento da mãe causa sério abalo no filho menor, que se vê privado do cuidado materno, também é certo afirmar que o convívio com a impunidade diante de crime tão grave causa igual comprometimento e abalo, não só na criança que vê com olhos de normalidade essa situação, mas também na sociedade que, impotente, se vê à mercê do efetivo aumento da criminalidade feminina, inclusive nos delitos contra a vida. 4. Razões humanitárias e de política criminal já foram proporcionalmente contempladas pelo legislador, não servindo para autorizar excepcional e indevido descumprimento de sentença condenatória, em prejuízo da aplicação da lei penal, ou imprópria inversão do instituto da progressão de regime. 5. Embora inequívoca a importância da presença materna para o desenvolvimento pleno dos filhos, inexiste previsão legal que autorize prisão domiciliar ou cautelares diversas da prisão à condenada em regime fechado que possua filho menor de 12 anos de idade, na medida em que o art. 318, V, do CPP diz respeito à prisão cautelar e o art. 117 da LEP se refere a condenação em regime aberto, situações diversas do caso em </a:t>
            </a:r>
            <a:r>
              <a:rPr lang="pt-BR" dirty="0" err="1" smtClean="0"/>
              <a:t>exame.HC</a:t>
            </a:r>
            <a:r>
              <a:rPr lang="pt-BR" dirty="0" smtClean="0"/>
              <a:t> 5022409-37.2017.4.04.0000-PR</a:t>
            </a:r>
            <a:endParaRPr lang="pt-BR" dirty="0"/>
          </a:p>
        </p:txBody>
      </p:sp>
    </p:spTree>
    <p:extLst>
      <p:ext uri="{BB962C8B-B14F-4D97-AF65-F5344CB8AC3E}">
        <p14:creationId xmlns:p14="http://schemas.microsoft.com/office/powerpoint/2010/main" val="31075038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REQUISITOS PARA CONVERSÃO</a:t>
            </a:r>
            <a:endParaRPr lang="pt-BR" dirty="0"/>
          </a:p>
        </p:txBody>
      </p:sp>
      <p:sp>
        <p:nvSpPr>
          <p:cNvPr id="3" name="Espaço Reservado para Conteúdo 2"/>
          <p:cNvSpPr>
            <a:spLocks noGrp="1"/>
          </p:cNvSpPr>
          <p:nvPr>
            <p:ph sz="quarter" idx="13"/>
          </p:nvPr>
        </p:nvSpPr>
        <p:spPr/>
        <p:txBody>
          <a:bodyPr>
            <a:normAutofit fontScale="92500" lnSpcReduction="10000"/>
          </a:bodyPr>
          <a:lstStyle/>
          <a:p>
            <a:r>
              <a:rPr lang="pt-BR" dirty="0" smtClean="0"/>
              <a:t>GRAVIDADE IN CONCRETO DO CRIME;</a:t>
            </a:r>
          </a:p>
          <a:p>
            <a:r>
              <a:rPr lang="pt-BR" dirty="0" smtClean="0"/>
              <a:t>PERSONALIDADE DA PESSOA PRESA;</a:t>
            </a:r>
          </a:p>
          <a:p>
            <a:r>
              <a:rPr lang="pt-BR" dirty="0" smtClean="0"/>
              <a:t>ATENDIMENTO AO SUPERIOR INTERESSE DO MENOR;</a:t>
            </a:r>
          </a:p>
          <a:p>
            <a:r>
              <a:rPr lang="pt-BR" dirty="0" smtClean="0"/>
              <a:t>IMPRESCINDIBILIDADE DA PRESENÇA MATERNA;</a:t>
            </a:r>
          </a:p>
          <a:p>
            <a:r>
              <a:rPr lang="pt-BR" dirty="0" smtClean="0"/>
              <a:t>RELAÇÃO DE CUIDADO DA GENITORA COM O MENOR(CONVÍVIO E LAÇOS DE AFETO(HC 144537)</a:t>
            </a:r>
          </a:p>
          <a:p>
            <a:r>
              <a:rPr lang="pt-BR" dirty="0" smtClean="0"/>
              <a:t>NÃO ENSEJA A CONCESSÃO AUTOMÁTICA;</a:t>
            </a:r>
          </a:p>
          <a:p>
            <a:r>
              <a:rPr lang="pt-BR" dirty="0" smtClean="0"/>
              <a:t>EXIGÊNCIA DE PROVA IDÔNEA;</a:t>
            </a:r>
          </a:p>
          <a:p>
            <a:r>
              <a:rPr lang="pt-BR" dirty="0" smtClean="0"/>
              <a:t>QUE A SUBSTITUIÇÃO SE MOTRE RECOMENDÁVEL;</a:t>
            </a:r>
          </a:p>
          <a:p>
            <a:r>
              <a:rPr lang="pt-BR" dirty="0" smtClean="0"/>
              <a:t>HC 431117, 432541(LACTANTE); HC 144.556;</a:t>
            </a:r>
          </a:p>
          <a:p>
            <a:r>
              <a:rPr lang="pt-BR" dirty="0" smtClean="0"/>
              <a:t>INCOMPATIBILIDADE DO TRATAMENTO MÉDICO COM A SEGREGAÇÃO CAUTELAR;(AG.REG HC 144.556)</a:t>
            </a:r>
          </a:p>
          <a:p>
            <a:endParaRPr lang="pt-BR" dirty="0"/>
          </a:p>
        </p:txBody>
      </p:sp>
    </p:spTree>
    <p:extLst>
      <p:ext uri="{BB962C8B-B14F-4D97-AF65-F5344CB8AC3E}">
        <p14:creationId xmlns:p14="http://schemas.microsoft.com/office/powerpoint/2010/main" val="27729405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lstStyle/>
          <a:p>
            <a:endParaRPr lang="pt-BR"/>
          </a:p>
        </p:txBody>
      </p:sp>
    </p:spTree>
    <p:extLst>
      <p:ext uri="{BB962C8B-B14F-4D97-AF65-F5344CB8AC3E}">
        <p14:creationId xmlns:p14="http://schemas.microsoft.com/office/powerpoint/2010/main" val="177878448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QUEM REALIZA</a:t>
            </a:r>
            <a:r>
              <a:rPr lang="pt-BR" dirty="0"/>
              <a:t> ? </a:t>
            </a:r>
          </a:p>
        </p:txBody>
      </p:sp>
      <p:sp>
        <p:nvSpPr>
          <p:cNvPr id="3" name="Espaço Reservado para Conteúdo 2"/>
          <p:cNvSpPr>
            <a:spLocks noGrp="1"/>
          </p:cNvSpPr>
          <p:nvPr>
            <p:ph sz="quarter" idx="13"/>
          </p:nvPr>
        </p:nvSpPr>
        <p:spPr/>
        <p:txBody>
          <a:bodyPr>
            <a:normAutofit fontScale="25000" lnSpcReduction="20000"/>
          </a:bodyPr>
          <a:lstStyle/>
          <a:p>
            <a:pPr algn="just"/>
            <a:r>
              <a:rPr lang="pt-BR" sz="6400" dirty="0" smtClean="0"/>
              <a:t>DELEGADOS</a:t>
            </a:r>
            <a:r>
              <a:rPr lang="pt-BR" sz="6400" dirty="0"/>
              <a:t>?(LEI 12.830-13- NÃO CABE SUSPEIÇÃO-ART.107 DO CPP-REMOÇÃO, REDISTRIBUIÇÃO E AVOCAÇÃO-SUPERIOR HIERÁRQUICO</a:t>
            </a:r>
            <a:r>
              <a:rPr lang="pt-BR" sz="6400" dirty="0" smtClean="0"/>
              <a:t>);</a:t>
            </a:r>
          </a:p>
          <a:p>
            <a:pPr algn="just"/>
            <a:r>
              <a:rPr lang="pt-BR" sz="6400" dirty="0" smtClean="0"/>
              <a:t>PROMOTORES </a:t>
            </a:r>
            <a:r>
              <a:rPr lang="pt-BR" sz="6400" dirty="0"/>
              <a:t>DE JUSTIÇA?- ITEM 8.1 DA CADH- AUTORIDADE COMPETENTE, INDEPENDENTE E IMPARCIAL-CIDH NEGOU SER OUTRA AUTORIDADE AUTORIZADA POR LEI A JURISDIÇÃO MILITAR, AGENTE FISCAL DO MINISTÉRIO PÚBLICO E FISCAL NAVAL- CORTE(IDH) NO CASO CANTORAL BENEVIDES RECONHECE QUE A “OUTRA AUTORIDADE” DEVE .PROCEDER COM PODERES SEMELHANTES AO DE UM JUIZ, COM INDEPENDÊNCIA COM RELAÇÃO A ÓRGÃOS DE GOVERNO-STADARDS INTERNACIONAIS DE INDEPENDÊNCIA JUDICIAL-CIDH PREVÊ QUE A APRESENTAÇÃO SE DÊ A UM JUIZ COMPETENTE(DEFINIDA POR LEI</a:t>
            </a:r>
            <a:r>
              <a:rPr lang="pt-BR" sz="6400" dirty="0" smtClean="0"/>
              <a:t>);</a:t>
            </a:r>
          </a:p>
          <a:p>
            <a:pPr algn="just"/>
            <a:r>
              <a:rPr lang="pt-BR" sz="6400" dirty="0" smtClean="0"/>
              <a:t>EM </a:t>
            </a:r>
            <a:r>
              <a:rPr lang="pt-BR" sz="6400" dirty="0"/>
              <a:t>MUITOS PAÍSES O MP EXERCE PARCELA DO PODER JUDICIAL AO PODER DETERMINAR A QUEBRA DE DIREITOS FUNDAMENTAIS, DE FORMA QUE A DOUTRINA ESTRANGEIRA(PARTE) DEFENDE SER O MP ESSA OUTRA AUTORIDADE- NO CASO PALAMARA IRIBARNE FOI O MP O ORDENADOR DA PRISÃO E NÃO PODERIA SER O PRÓPRIO CONTROLADOR DE SEU ATO- TEDH E A ONU VEM RECHAÇANDO O MP COMO RESPONSÁVEL PELA AUDIÊNCIA DE CUSTÓDIA POR SER POTENCIAL FUTURO ACUSADOR OU INVESTIGADOR, COMPROMETENDO A IMPARCIALIDADE(VLADIMIR KULOMINX HUNGRIA. O CASO SCHIESSES X SUIÇA ADMITIU O MP REALIZANDO POR DISTINGUIR O MP DOS MEMBROS);</a:t>
            </a:r>
          </a:p>
          <a:p>
            <a:pPr algn="just"/>
            <a:endParaRPr lang="pt-BR" dirty="0"/>
          </a:p>
        </p:txBody>
      </p:sp>
    </p:spTree>
    <p:extLst>
      <p:ext uri="{BB962C8B-B14F-4D97-AF65-F5344CB8AC3E}">
        <p14:creationId xmlns:p14="http://schemas.microsoft.com/office/powerpoint/2010/main" val="141916971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pt-BR" b="1" dirty="0"/>
              <a:t>PRESENÇA DO MINISTÉRIO PÚBLICO E DA DEFESA?</a:t>
            </a:r>
            <a:endParaRPr lang="pt-BR" dirty="0"/>
          </a:p>
        </p:txBody>
      </p:sp>
      <p:sp>
        <p:nvSpPr>
          <p:cNvPr id="3" name="Espaço Reservado para Conteúdo 2"/>
          <p:cNvSpPr>
            <a:spLocks noGrp="1"/>
          </p:cNvSpPr>
          <p:nvPr>
            <p:ph sz="quarter" idx="13"/>
          </p:nvPr>
        </p:nvSpPr>
        <p:spPr/>
        <p:txBody>
          <a:bodyPr>
            <a:noAutofit/>
          </a:bodyPr>
          <a:lstStyle/>
          <a:p>
            <a:pPr algn="just"/>
            <a:r>
              <a:rPr lang="pt-BR" sz="2400" dirty="0" smtClean="0"/>
              <a:t>DIREITO </a:t>
            </a:r>
            <a:r>
              <a:rPr lang="pt-BR" sz="2400" dirty="0"/>
              <a:t>A AUDIÊNCIA E DE INFLUÊNCIA? AUSÊNCIA DO MINISTÉRIO PÚBLICO? QUANTO A DEFESA, INEXISTE ASSISTÊNCIA COMPULSÓRIA PELA DEFENSORIA PÚBLICA, JÁ QUE FOI CONSAGRADO O DIREITO DE ESCOLHA(CADH-8.2, “D”)-DEFENSORIA ESTÁ TENDO O PRIMEIRO CONTATO COM A PESSOA PRESA AGORA DE FORMA ANTECIPADA, OBTENDO INFORMAÇÕES E PREENCHENDO FICHAS- ASSOCIAÇÃO DOS JUÍZES PELA DEMOCRACIA DEFENDIA QUE A AUDIÊNCIA FOSSE REALIZADA TÃO SOMENTE NA PRESENÇA DO JUIZ, POIS OS DEMAIS ORGÃOS PERSECUTÓRIOS SERIAM POTENCIAIS “ABUSADORES”(</a:t>
            </a:r>
            <a:r>
              <a:rPr lang="pt-BR" sz="2400" dirty="0" smtClean="0"/>
              <a:t>MANIQUEÍSMO</a:t>
            </a:r>
            <a:r>
              <a:rPr lang="pt-BR" sz="2400" dirty="0"/>
              <a:t>)- </a:t>
            </a:r>
            <a:r>
              <a:rPr lang="pt-BR" sz="2400" dirty="0" smtClean="0"/>
              <a:t>PRESENÇA </a:t>
            </a:r>
            <a:r>
              <a:rPr lang="pt-BR" sz="2400" dirty="0"/>
              <a:t>ASSEGURA A DIÁLETICA PROCESSUAL E O DIREITO AO CONFRONTO;</a:t>
            </a:r>
          </a:p>
          <a:p>
            <a:pPr algn="just"/>
            <a:endParaRPr lang="pt-BR" sz="2400" dirty="0"/>
          </a:p>
        </p:txBody>
      </p:sp>
    </p:spTree>
    <p:extLst>
      <p:ext uri="{BB962C8B-B14F-4D97-AF65-F5344CB8AC3E}">
        <p14:creationId xmlns:p14="http://schemas.microsoft.com/office/powerpoint/2010/main" val="20526048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AUSÊNCIA DO MP</a:t>
            </a:r>
            <a:endParaRPr lang="pt-BR" dirty="0"/>
          </a:p>
        </p:txBody>
      </p:sp>
      <p:sp>
        <p:nvSpPr>
          <p:cNvPr id="3" name="Espaço Reservado para Conteúdo 2"/>
          <p:cNvSpPr>
            <a:spLocks noGrp="1"/>
          </p:cNvSpPr>
          <p:nvPr>
            <p:ph sz="quarter" idx="13"/>
          </p:nvPr>
        </p:nvSpPr>
        <p:spPr/>
        <p:txBody>
          <a:bodyPr/>
          <a:lstStyle/>
          <a:p>
            <a:r>
              <a:rPr lang="pt-BR" dirty="0" smtClean="0"/>
              <a:t>BADARÓ ENTENDE QUE É CASO DE SOLTURA;</a:t>
            </a:r>
          </a:p>
          <a:p>
            <a:r>
              <a:rPr lang="pt-BR" dirty="0" smtClean="0"/>
              <a:t>CAIO PAIVA ENTENDE QUE SE TRATA DE RENÚNCIA À MANIFESTAÇÃO OU QUE O FAZ POR ESCRITO-PRESENÇA FACULTATIVA;</a:t>
            </a:r>
          </a:p>
          <a:p>
            <a:r>
              <a:rPr lang="pt-BR" dirty="0" smtClean="0"/>
              <a:t>RENATO BRASILEIRO-PRESENÇA OBRIGATÓRIA;</a:t>
            </a:r>
          </a:p>
          <a:p>
            <a:endParaRPr lang="pt-BR" dirty="0"/>
          </a:p>
        </p:txBody>
      </p:sp>
    </p:spTree>
    <p:extLst>
      <p:ext uri="{BB962C8B-B14F-4D97-AF65-F5344CB8AC3E}">
        <p14:creationId xmlns:p14="http://schemas.microsoft.com/office/powerpoint/2010/main" val="10399561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FINALIDADE</a:t>
            </a:r>
            <a:endParaRPr lang="pt-BR" dirty="0"/>
          </a:p>
        </p:txBody>
      </p:sp>
      <p:sp>
        <p:nvSpPr>
          <p:cNvPr id="3" name="Espaço Reservado para Conteúdo 2"/>
          <p:cNvSpPr>
            <a:spLocks noGrp="1"/>
          </p:cNvSpPr>
          <p:nvPr>
            <p:ph sz="quarter" idx="13"/>
          </p:nvPr>
        </p:nvSpPr>
        <p:spPr/>
        <p:txBody>
          <a:bodyPr>
            <a:normAutofit/>
          </a:bodyPr>
          <a:lstStyle/>
          <a:p>
            <a:pPr algn="just"/>
            <a:r>
              <a:rPr lang="pt-BR" sz="3200" dirty="0" smtClean="0"/>
              <a:t>VERIFICAÇÃO </a:t>
            </a:r>
            <a:r>
              <a:rPr lang="pt-BR" sz="3200" dirty="0"/>
              <a:t>DA LEGALIDADE DA </a:t>
            </a:r>
            <a:r>
              <a:rPr lang="pt-BR" sz="3200" dirty="0" smtClean="0"/>
              <a:t>PRISÃO;</a:t>
            </a:r>
          </a:p>
          <a:p>
            <a:pPr algn="just"/>
            <a:r>
              <a:rPr lang="pt-BR" sz="3200" dirty="0" smtClean="0"/>
              <a:t> </a:t>
            </a:r>
            <a:r>
              <a:rPr lang="pt-BR" sz="3200" dirty="0"/>
              <a:t>PREVENÇÃO DE ATOS DE TORTURA, MAUS TRATOS OU DE TRATAMENTO DESUMANO OU </a:t>
            </a:r>
            <a:r>
              <a:rPr lang="pt-BR" sz="3200" dirty="0" smtClean="0"/>
              <a:t>DEGRADANTE(DESAPARECIMENTOS FORÇADOS) ;</a:t>
            </a:r>
          </a:p>
          <a:p>
            <a:pPr algn="just"/>
            <a:r>
              <a:rPr lang="pt-BR" sz="3200" dirty="0" smtClean="0"/>
              <a:t>E </a:t>
            </a:r>
            <a:r>
              <a:rPr lang="pt-BR" sz="3200" dirty="0"/>
              <a:t>VERIFICAÇÃO DA NECESSIDADE OU NÃO DA MANUTENÇÃO DA </a:t>
            </a:r>
            <a:r>
              <a:rPr lang="pt-BR" sz="3200" dirty="0" smtClean="0"/>
              <a:t>PRISÃO;</a:t>
            </a:r>
            <a:endParaRPr lang="pt-BR" sz="3200" dirty="0"/>
          </a:p>
          <a:p>
            <a:endParaRPr lang="pt-BR" dirty="0"/>
          </a:p>
        </p:txBody>
      </p:sp>
    </p:spTree>
    <p:extLst>
      <p:ext uri="{BB962C8B-B14F-4D97-AF65-F5344CB8AC3E}">
        <p14:creationId xmlns:p14="http://schemas.microsoft.com/office/powerpoint/2010/main" val="314942719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ENTREVISTA APENAS SOBRE A PRISÃO</a:t>
            </a:r>
            <a:endParaRPr lang="pt-BR" dirty="0"/>
          </a:p>
        </p:txBody>
      </p:sp>
      <p:sp>
        <p:nvSpPr>
          <p:cNvPr id="3" name="Espaço Reservado para Conteúdo 2"/>
          <p:cNvSpPr>
            <a:spLocks noGrp="1"/>
          </p:cNvSpPr>
          <p:nvPr>
            <p:ph sz="quarter" idx="13"/>
          </p:nvPr>
        </p:nvSpPr>
        <p:spPr/>
        <p:txBody>
          <a:bodyPr>
            <a:normAutofit/>
          </a:bodyPr>
          <a:lstStyle/>
          <a:p>
            <a:r>
              <a:rPr lang="pt-BR" sz="2800" dirty="0" smtClean="0"/>
              <a:t>VEDAÇÃO DE QUESTÕES SOBRE OS FATOS;</a:t>
            </a:r>
          </a:p>
          <a:p>
            <a:r>
              <a:rPr lang="pt-BR" sz="2800" dirty="0" smtClean="0"/>
              <a:t>PRESENÇA DOS RESPONSÁVEIS PELA PRISÃO;</a:t>
            </a:r>
            <a:endParaRPr lang="pt-BR" sz="2800" dirty="0"/>
          </a:p>
        </p:txBody>
      </p:sp>
    </p:spTree>
    <p:extLst>
      <p:ext uri="{BB962C8B-B14F-4D97-AF65-F5344CB8AC3E}">
        <p14:creationId xmlns:p14="http://schemas.microsoft.com/office/powerpoint/2010/main" val="14155259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ADOLESCENTE</a:t>
            </a:r>
            <a:endParaRPr lang="pt-BR" dirty="0"/>
          </a:p>
        </p:txBody>
      </p:sp>
      <p:sp>
        <p:nvSpPr>
          <p:cNvPr id="3" name="Espaço Reservado para Conteúdo 2"/>
          <p:cNvSpPr>
            <a:spLocks noGrp="1"/>
          </p:cNvSpPr>
          <p:nvPr>
            <p:ph sz="quarter" idx="13"/>
          </p:nvPr>
        </p:nvSpPr>
        <p:spPr/>
        <p:txBody>
          <a:bodyPr>
            <a:noAutofit/>
          </a:bodyPr>
          <a:lstStyle/>
          <a:p>
            <a:pPr algn="just"/>
            <a:r>
              <a:rPr lang="pt-BR" sz="2400" dirty="0" smtClean="0"/>
              <a:t>APRESENTAÇÃO </a:t>
            </a:r>
            <a:r>
              <a:rPr lang="pt-BR" sz="2400" dirty="0"/>
              <a:t>AO MINISTÉRIO PÚBLICO FICA PREJUDICADA COM A IMPLANTAÇÃO DA AUDIÊNCIA DE CUSTÓDIA? ONU ENTENDE QUE O ADOLESCENTE DEVE SER APRESENTADO EM 24HS- ART. 1º, “CAPUT” DA RESOLUÇÃO Nº 213 DO CNJ-NATUREZA EXTRAPENAL-LIBERAÇÃO IMEDIATA DO ADOLESCENTE, SEJA PELA AUTORIDADE POLICIAL, SEJA PELO MINISTÉRIO PÚBLICO(REGRAS DE BEIJING)-MP COMO TITULAR DA PRETENSÃO SÓCIO-EDUCATIVA-PRERROGATIVA INSTITUCIONAL-DEVIDO PROCESSO LEGAL-MANUTENÇÃO DA CUSTÓDIA DO ADOLESCENTE SOMENTE PODE SE MATERIALIZAR APÓS A OITIVA INFORMAL EM SITUAÇÃO DE IMPERIOSA NECESSIDADE;</a:t>
            </a:r>
          </a:p>
          <a:p>
            <a:pPr algn="just"/>
            <a:endParaRPr lang="pt-BR" sz="2400" dirty="0"/>
          </a:p>
        </p:txBody>
      </p:sp>
    </p:spTree>
    <p:extLst>
      <p:ext uri="{BB962C8B-B14F-4D97-AF65-F5344CB8AC3E}">
        <p14:creationId xmlns:p14="http://schemas.microsoft.com/office/powerpoint/2010/main" val="128299991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rmAutofit/>
          </a:bodyPr>
          <a:lstStyle/>
          <a:p>
            <a:r>
              <a:rPr lang="pt-BR" sz="2000" dirty="0" smtClean="0"/>
              <a:t>CAIO PAIVA E RAPHAEL MELO ENTENDEM QUE O ECA ESTÁ REVOGADO; </a:t>
            </a:r>
          </a:p>
          <a:p>
            <a:r>
              <a:rPr lang="pt-BR" sz="2000" dirty="0" smtClean="0"/>
              <a:t>LIBERAÇÃO IMEDIATA(REGRAS DE BEIJONG);</a:t>
            </a:r>
          </a:p>
          <a:p>
            <a:r>
              <a:rPr lang="pt-BR" sz="2000" dirty="0" smtClean="0"/>
              <a:t>PL 7.908-2017- AUDIÊNCIA DE CUSTÓDIA PARA ADOLESCENTES;</a:t>
            </a:r>
            <a:endParaRPr lang="pt-BR" sz="2000" dirty="0"/>
          </a:p>
        </p:txBody>
      </p:sp>
    </p:spTree>
    <p:extLst>
      <p:ext uri="{BB962C8B-B14F-4D97-AF65-F5344CB8AC3E}">
        <p14:creationId xmlns:p14="http://schemas.microsoft.com/office/powerpoint/2010/main" val="91400275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ECA</a:t>
            </a:r>
            <a:endParaRPr lang="pt-BR" dirty="0"/>
          </a:p>
        </p:txBody>
      </p:sp>
      <p:sp>
        <p:nvSpPr>
          <p:cNvPr id="3" name="Espaço Reservado para Conteúdo 2"/>
          <p:cNvSpPr>
            <a:spLocks noGrp="1"/>
          </p:cNvSpPr>
          <p:nvPr>
            <p:ph sz="quarter" idx="13"/>
          </p:nvPr>
        </p:nvSpPr>
        <p:spPr/>
        <p:txBody>
          <a:bodyPr>
            <a:noAutofit/>
          </a:bodyPr>
          <a:lstStyle/>
          <a:p>
            <a:pPr algn="just"/>
            <a:r>
              <a:rPr lang="pt-BR" sz="1600" dirty="0"/>
              <a:t>ART. 107. A APREENSÃO DE QUALQUER ADOLESCENTE E O LOCAL ONDE SE ENCONTRA RECOLHIDO SERÃO INCONTINENTI COMUNICADOS À AUTORIDADE JUDICIÁRIA COMPETENTE E À FAMÍLIA DO APREENDIDO OU À PESSOA POR ELE INDICADA.</a:t>
            </a:r>
          </a:p>
          <a:p>
            <a:pPr algn="just"/>
            <a:r>
              <a:rPr lang="pt-BR" sz="1600" b="1" dirty="0"/>
              <a:t>PARÁGRAFO ÚNICO. EXAMINAR-SE-Á, DESDE LOGO E SOB PENA DE RESPONSABILIDADE, A POSSIBILIDADE DE LIBERAÇÃO IMEDIATA.</a:t>
            </a:r>
            <a:endParaRPr lang="pt-BR" sz="1600" dirty="0"/>
          </a:p>
          <a:p>
            <a:pPr algn="just"/>
            <a:r>
              <a:rPr lang="pt-BR" sz="1600" dirty="0"/>
              <a:t>ART. 175. EM CASO DE NÃO LIBERAÇÃO, A AUTORIDADE POLICIAL ENCAMINHARÁ, DESDE LOGO, O ADOLESCENTE AO REPRESENTANTE DO MINISTÉRIO PÚBLICO, JUNTAMENTE COM CÓPIA DO AUTO DE APREENSÃO OU BOLETIM DE OCORRÊNCIA.</a:t>
            </a:r>
          </a:p>
          <a:p>
            <a:pPr algn="just"/>
            <a:r>
              <a:rPr lang="pt-BR" sz="1600" dirty="0"/>
              <a:t>ART. 182. SE, POR QUALQUER RAZÃO, O REPRESENTANTE DO MINISTÉRIO PÚBLICO NÃO PROMOVER O ARQUIVAMENTO OU CONCEDER A REMISSÃO, OFERECERÁ REPRESENTAÇÃO À AUTORIDADE JUDICIÁRIA, PROPONDO A INSTAURAÇÃO DE PROCEDIMENTO PARA APLICAÇÃO DA MEDIDA SÓCIO-EDUCATIVA QUE SE AFIGURAR A MAIS ADEQUADA.</a:t>
            </a:r>
          </a:p>
          <a:p>
            <a:pPr algn="just"/>
            <a:r>
              <a:rPr lang="pt-BR" sz="1600" b="1" dirty="0"/>
              <a:t>§ 1º A REPRESENTAÇÃO</a:t>
            </a:r>
            <a:r>
              <a:rPr lang="pt-BR" sz="1600" dirty="0"/>
              <a:t> SERÁ OFERECIDA POR PETIÇÃO, QUE CONTERÁ O BREVE RESUMO DOS FATOS E A CLASSIFICAÇÃO DO ATO INFRACIONAL E, QUANDO NECESSÁRIO, O ROL DE TESTEMUNHAS,</a:t>
            </a:r>
            <a:r>
              <a:rPr lang="pt-BR" sz="1600" b="1" dirty="0"/>
              <a:t> PODENDO SER DEDUZIDA ORALMENTE, EM SESSÃO DIÁRIA INSTALADA PELA AUTORIDADE JUDICIÁRIA.</a:t>
            </a:r>
            <a:endParaRPr lang="pt-BR" sz="1600" dirty="0"/>
          </a:p>
          <a:p>
            <a:pPr algn="just"/>
            <a:endParaRPr lang="pt-BR" sz="1600" dirty="0"/>
          </a:p>
        </p:txBody>
      </p:sp>
    </p:spTree>
    <p:extLst>
      <p:ext uri="{BB962C8B-B14F-4D97-AF65-F5344CB8AC3E}">
        <p14:creationId xmlns:p14="http://schemas.microsoft.com/office/powerpoint/2010/main" val="397410546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ADOLESCENTE</a:t>
            </a:r>
            <a:endParaRPr lang="pt-BR" dirty="0"/>
          </a:p>
        </p:txBody>
      </p:sp>
      <p:sp>
        <p:nvSpPr>
          <p:cNvPr id="3" name="Espaço Reservado para Conteúdo 2"/>
          <p:cNvSpPr>
            <a:spLocks noGrp="1"/>
          </p:cNvSpPr>
          <p:nvPr>
            <p:ph sz="quarter" idx="13"/>
          </p:nvPr>
        </p:nvSpPr>
        <p:spPr/>
        <p:txBody>
          <a:bodyPr>
            <a:normAutofit/>
          </a:bodyPr>
          <a:lstStyle/>
          <a:p>
            <a:pPr algn="just"/>
            <a:r>
              <a:rPr lang="pt-BR" sz="2400" dirty="0"/>
              <a:t>ITEM 14.1 DAS REGRAS DE BEIJING SOMENTE PREVÊ A INTERVENÇÃO JUDICIAL SE NÃO HOUVER A CONCESSÃO DE REMISSÃO POR OUTRA AUTORIDADE COMPETENTE PARA TANTO.</a:t>
            </a:r>
          </a:p>
          <a:p>
            <a:pPr algn="just"/>
            <a:r>
              <a:rPr lang="pt-BR" sz="2400" dirty="0"/>
              <a:t>PABLO RODRIGI AFLEN ENTENDE QUE O MP EXERCE FUNÇÃO TIPICAMENTE JUDICIAL AO CONCEDER REMISSÃO, SE ENQUADRANDO COMO OUTRA AUTORIDADE AUTORIZADA POR LEI A EXERCER FUNÇÕES JUDICIAIS;- MP DEVE PERQUIRIR SOBRE ABUSOS E MAUS TRATOS SE ADEQUANDO AOS DITAMES DA LEI 8.069-90.</a:t>
            </a:r>
          </a:p>
          <a:p>
            <a:pPr algn="just"/>
            <a:endParaRPr lang="pt-BR" sz="2400" dirty="0"/>
          </a:p>
        </p:txBody>
      </p:sp>
    </p:spTree>
    <p:extLst>
      <p:ext uri="{BB962C8B-B14F-4D97-AF65-F5344CB8AC3E}">
        <p14:creationId xmlns:p14="http://schemas.microsoft.com/office/powerpoint/2010/main" val="423065337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APREENSÃO</a:t>
            </a:r>
            <a:endParaRPr lang="pt-BR" dirty="0"/>
          </a:p>
        </p:txBody>
      </p:sp>
      <p:sp>
        <p:nvSpPr>
          <p:cNvPr id="3" name="Espaço Reservado para Conteúdo 2"/>
          <p:cNvSpPr>
            <a:spLocks noGrp="1"/>
          </p:cNvSpPr>
          <p:nvPr>
            <p:ph sz="quarter" idx="13"/>
          </p:nvPr>
        </p:nvSpPr>
        <p:spPr/>
        <p:txBody>
          <a:bodyPr>
            <a:normAutofit/>
          </a:bodyPr>
          <a:lstStyle/>
          <a:p>
            <a:pPr algn="just"/>
            <a:r>
              <a:rPr lang="pt-BR" sz="3200" dirty="0"/>
              <a:t>QUALQUER APREENSÃO DE ADOLESCENTE EM VIRTUDE DE MANDADO JUDICIAL SE SUBMETERÁ A APRESENTAÇÃO A UM JUIZ:</a:t>
            </a:r>
          </a:p>
          <a:p>
            <a:pPr algn="just"/>
            <a:r>
              <a:rPr lang="pt-BR" sz="3200" dirty="0"/>
              <a:t>ART. 171. O ADOLESCENTE APREENDIDO POR FORÇA DE ORDEM JUDICIAL SERÁ, DESDE LOGO, ENCAMINHADO À AUTORIDADE JUDICIÁRIA</a:t>
            </a:r>
          </a:p>
          <a:p>
            <a:endParaRPr lang="pt-BR" sz="3200" dirty="0"/>
          </a:p>
        </p:txBody>
      </p:sp>
    </p:spTree>
    <p:extLst>
      <p:ext uri="{BB962C8B-B14F-4D97-AF65-F5344CB8AC3E}">
        <p14:creationId xmlns:p14="http://schemas.microsoft.com/office/powerpoint/2010/main" val="173373929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SEM DEMORA</a:t>
            </a:r>
            <a:endParaRPr lang="pt-BR" dirty="0"/>
          </a:p>
        </p:txBody>
      </p:sp>
      <p:sp>
        <p:nvSpPr>
          <p:cNvPr id="3" name="Espaço Reservado para Conteúdo 2"/>
          <p:cNvSpPr>
            <a:spLocks noGrp="1"/>
          </p:cNvSpPr>
          <p:nvPr>
            <p:ph sz="quarter" idx="13"/>
          </p:nvPr>
        </p:nvSpPr>
        <p:spPr/>
        <p:txBody>
          <a:bodyPr>
            <a:normAutofit/>
          </a:bodyPr>
          <a:lstStyle/>
          <a:p>
            <a:pPr algn="just"/>
            <a:r>
              <a:rPr lang="pt-BR" dirty="0" smtClean="0"/>
              <a:t>SIN </a:t>
            </a:r>
            <a:r>
              <a:rPr lang="pt-BR" dirty="0"/>
              <a:t>DEMORA-PROMPTLY(TEDH DISTINGUIU DE IMMEDIATILY, EQUIPARANDO-A “AS SHORT AS POSSIBLE</a:t>
            </a:r>
            <a:r>
              <a:rPr lang="pt-BR" dirty="0" smtClean="0"/>
              <a:t>);</a:t>
            </a:r>
          </a:p>
          <a:p>
            <a:pPr algn="just"/>
            <a:r>
              <a:rPr lang="pt-BR" dirty="0" smtClean="0"/>
              <a:t> </a:t>
            </a:r>
            <a:r>
              <a:rPr lang="pt-BR" dirty="0"/>
              <a:t>RESOLUÇÃO 213 DO CNJ(15.12.2015)- 24 HORAS DA COMUNICAÇÃO DA PRISÃO( CASO DO ESPANHOL</a:t>
            </a:r>
            <a:r>
              <a:rPr lang="pt-BR" dirty="0" smtClean="0"/>
              <a:t>);</a:t>
            </a:r>
          </a:p>
          <a:p>
            <a:pPr algn="just"/>
            <a:r>
              <a:rPr lang="pt-BR" dirty="0" smtClean="0"/>
              <a:t> </a:t>
            </a:r>
            <a:r>
              <a:rPr lang="pt-BR" dirty="0"/>
              <a:t>CHILE-12HS PARA UM PROMOTOR QUE, SE NÃO DECIDIR PELA SOLTURA, APRESENTA A UM JUIZ EM </a:t>
            </a:r>
            <a:r>
              <a:rPr lang="pt-BR" dirty="0" smtClean="0"/>
              <a:t>24HS;</a:t>
            </a:r>
          </a:p>
          <a:p>
            <a:pPr algn="just"/>
            <a:r>
              <a:rPr lang="pt-BR" dirty="0" smtClean="0"/>
              <a:t>- </a:t>
            </a:r>
            <a:r>
              <a:rPr lang="pt-BR" dirty="0"/>
              <a:t>COLÔMBIA-36HS A UM JUIZ; </a:t>
            </a:r>
            <a:endParaRPr lang="pt-BR" dirty="0" smtClean="0"/>
          </a:p>
          <a:p>
            <a:pPr algn="just"/>
            <a:r>
              <a:rPr lang="pt-BR" dirty="0" smtClean="0"/>
              <a:t>MÉXICO-APRESENTAÇÃO </a:t>
            </a:r>
            <a:r>
              <a:rPr lang="pt-BR" dirty="0"/>
              <a:t>A UM PROMOTOR QUE DEVERÁ SOLTAR OU APRESENTAR A UM JUIZ EM </a:t>
            </a:r>
            <a:r>
              <a:rPr lang="pt-BR" dirty="0" smtClean="0"/>
              <a:t>48HS; </a:t>
            </a:r>
          </a:p>
          <a:p>
            <a:pPr algn="just"/>
            <a:r>
              <a:rPr lang="pt-BR" dirty="0" smtClean="0"/>
              <a:t>LEGISLAÇÃO </a:t>
            </a:r>
            <a:r>
              <a:rPr lang="pt-BR" dirty="0"/>
              <a:t>INTERNACIONAL NÃO PREVÊ </a:t>
            </a:r>
            <a:r>
              <a:rPr lang="pt-BR" dirty="0" smtClean="0"/>
              <a:t>PRAZO</a:t>
            </a:r>
            <a:endParaRPr lang="pt-BR" dirty="0"/>
          </a:p>
        </p:txBody>
      </p:sp>
    </p:spTree>
    <p:extLst>
      <p:ext uri="{BB962C8B-B14F-4D97-AF65-F5344CB8AC3E}">
        <p14:creationId xmlns:p14="http://schemas.microsoft.com/office/powerpoint/2010/main" val="23834059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PRAZO EXCESSIVO</a:t>
            </a:r>
            <a:endParaRPr lang="pt-BR" dirty="0"/>
          </a:p>
        </p:txBody>
      </p:sp>
      <p:sp>
        <p:nvSpPr>
          <p:cNvPr id="3" name="Espaço Reservado para Conteúdo 2"/>
          <p:cNvSpPr>
            <a:spLocks noGrp="1"/>
          </p:cNvSpPr>
          <p:nvPr>
            <p:ph sz="quarter" idx="13"/>
          </p:nvPr>
        </p:nvSpPr>
        <p:spPr/>
        <p:txBody>
          <a:bodyPr>
            <a:normAutofit/>
          </a:bodyPr>
          <a:lstStyle/>
          <a:p>
            <a:pPr algn="just"/>
            <a:r>
              <a:rPr lang="pt-BR" dirty="0"/>
              <a:t>- </a:t>
            </a:r>
            <a:r>
              <a:rPr lang="pt-BR" sz="2000" dirty="0"/>
              <a:t>CIDH RECONHECEU SER PRAZO EXCESSIVO NO MÉXICO(05 DIAS-CABRERA GARCÍA E MONTIEL FLORES X </a:t>
            </a:r>
            <a:r>
              <a:rPr lang="pt-BR" sz="2000" dirty="0" smtClean="0"/>
              <a:t>MÉXICO</a:t>
            </a:r>
            <a:r>
              <a:rPr lang="pt-BR" sz="2000" dirty="0"/>
              <a:t>) E NO PERÚ(15 DIAS-CASTILLO PETRUZI Y OTROS VC PERU</a:t>
            </a:r>
            <a:r>
              <a:rPr lang="pt-BR" sz="2000" dirty="0" smtClean="0"/>
              <a:t>); </a:t>
            </a:r>
          </a:p>
          <a:p>
            <a:pPr algn="just"/>
            <a:r>
              <a:rPr lang="pt-BR" sz="2000" dirty="0" smtClean="0"/>
              <a:t>GUATEMALA(06HS</a:t>
            </a:r>
            <a:r>
              <a:rPr lang="pt-BR" sz="2000" dirty="0"/>
              <a:t>)- ARGENTINA(CÓDIGO DE PROCESSO PENAL DE LA NACION(RETIROU O PRAZO); </a:t>
            </a:r>
            <a:endParaRPr lang="pt-BR" sz="2000" dirty="0" smtClean="0"/>
          </a:p>
          <a:p>
            <a:pPr algn="just"/>
            <a:r>
              <a:rPr lang="pt-BR" sz="2000" dirty="0" smtClean="0"/>
              <a:t>PRAZO </a:t>
            </a:r>
            <a:r>
              <a:rPr lang="pt-BR" sz="2000" dirty="0"/>
              <a:t>DE 48HS(HAITI, NICARÁGUA, MÉXICO, ÁFRICA DO SUL, PORTUGAL, EQUADOR)- ESPANHA E SUÉCIA(72HS</a:t>
            </a:r>
            <a:r>
              <a:rPr lang="pt-BR" sz="2000" dirty="0" smtClean="0"/>
              <a:t>);</a:t>
            </a:r>
          </a:p>
          <a:p>
            <a:pPr algn="just"/>
            <a:r>
              <a:rPr lang="pt-BR" sz="2000" dirty="0" smtClean="0"/>
              <a:t>A </a:t>
            </a:r>
            <a:r>
              <a:rPr lang="pt-BR" sz="2000" dirty="0"/>
              <a:t>IMEDIATICIDADESERÁ AVALIADA CASO A CASO- SÃO INEVITÁVEIS ATRASOS DECORRENTES DE DISTÂNCIA DO TRAJETO, DIFICULDADES NO TRANSPORTE, REGISTRO NECESSÁRIO E LAVRATURA, CONDUTA RENITENTE DO PRESO OU  CIRCUNSTÂNCIA EQUIVALENTES;</a:t>
            </a:r>
          </a:p>
          <a:p>
            <a:pPr algn="just"/>
            <a:endParaRPr lang="pt-BR" sz="2000" dirty="0"/>
          </a:p>
          <a:p>
            <a:pPr algn="just"/>
            <a:endParaRPr lang="pt-BR" sz="2000" dirty="0"/>
          </a:p>
        </p:txBody>
      </p:sp>
    </p:spTree>
    <p:extLst>
      <p:ext uri="{BB962C8B-B14F-4D97-AF65-F5344CB8AC3E}">
        <p14:creationId xmlns:p14="http://schemas.microsoft.com/office/powerpoint/2010/main" val="95194565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NÃO REALIZAÇÃO DA AUDIÊNCIA DE CUSTÓDIA-</a:t>
            </a:r>
            <a:endParaRPr lang="pt-BR" dirty="0"/>
          </a:p>
        </p:txBody>
      </p:sp>
      <p:sp>
        <p:nvSpPr>
          <p:cNvPr id="3" name="Espaço Reservado para Conteúdo 2"/>
          <p:cNvSpPr>
            <a:spLocks noGrp="1"/>
          </p:cNvSpPr>
          <p:nvPr>
            <p:ph sz="quarter" idx="13"/>
          </p:nvPr>
        </p:nvSpPr>
        <p:spPr/>
        <p:txBody>
          <a:bodyPr>
            <a:normAutofit/>
          </a:bodyPr>
          <a:lstStyle/>
          <a:p>
            <a:pPr algn="just"/>
            <a:r>
              <a:rPr lang="pt-BR" sz="2400" dirty="0" smtClean="0"/>
              <a:t>DIVERGÊNCIA-DETERMINAR </a:t>
            </a:r>
            <a:r>
              <a:rPr lang="pt-BR" sz="2400" dirty="0"/>
              <a:t>SUA REALIZAÇÃO-SOLTAR O PRESO- TIDH E TEDH ESTABELECEM DUAS CONSEQUÊNCIAS PELA NÃO REALIZAÇÃO: A) SOLTURA; B)DETERMINAR A APRESENTAÇÃO NA FASE INVESTIGATIVA, NÃO REALIZADA A AUDIÊNCIA, DEVE A AUTORIDADE JUDICIAL DETERMINAR SUA REALIZAÇÃO- SE NA FASE PROCESSUAL, DEVE SE VERIFICAR SE JÁ MANTEVE CONTATO PESSOAL OU NÃO COM JUIZ;</a:t>
            </a:r>
          </a:p>
          <a:p>
            <a:pPr algn="just"/>
            <a:endParaRPr lang="pt-BR" dirty="0"/>
          </a:p>
        </p:txBody>
      </p:sp>
    </p:spTree>
    <p:extLst>
      <p:ext uri="{BB962C8B-B14F-4D97-AF65-F5344CB8AC3E}">
        <p14:creationId xmlns:p14="http://schemas.microsoft.com/office/powerpoint/2010/main" val="7820298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err="1" smtClean="0"/>
              <a:t>stj</a:t>
            </a:r>
            <a:endParaRPr lang="pt-BR" dirty="0"/>
          </a:p>
        </p:txBody>
      </p:sp>
      <p:sp>
        <p:nvSpPr>
          <p:cNvPr id="3" name="Espaço Reservado para Conteúdo 2"/>
          <p:cNvSpPr>
            <a:spLocks noGrp="1"/>
          </p:cNvSpPr>
          <p:nvPr>
            <p:ph sz="quarter" idx="13"/>
          </p:nvPr>
        </p:nvSpPr>
        <p:spPr/>
        <p:txBody>
          <a:bodyPr>
            <a:noAutofit/>
          </a:bodyPr>
          <a:lstStyle/>
          <a:p>
            <a:pPr algn="just"/>
            <a:r>
              <a:rPr lang="pt-BR" sz="2400" dirty="0"/>
              <a:t>5ª Turma, “</a:t>
            </a:r>
            <a:r>
              <a:rPr lang="pt-BR" sz="2400" u="sng" dirty="0"/>
              <a:t>a não realização da audiência de custódia, por si só, não é apta a ensejar a ilegalidade da prisão cautelar imposta ao paciente</a:t>
            </a:r>
            <a:r>
              <a:rPr lang="pt-BR" sz="2400" dirty="0"/>
              <a:t>, uma vez respeitados os direitos e garantias previstos na Constituição Federal e no Código de Processo Penal. Ademais, operada a conversão do flagrante em prisão preventiva, fica superada a alegação de nulidade na ausência de apresentação do preso ao Juízo de origem, logo após o flagrante”. (HC 344.989/RJ, Rel. Ministro REYNALDO SOARES DA FONSECA, QUINTA TURMA, julgado em 19/04/2016, </a:t>
            </a:r>
            <a:r>
              <a:rPr lang="pt-BR" sz="2400" dirty="0" err="1"/>
              <a:t>DJe</a:t>
            </a:r>
            <a:r>
              <a:rPr lang="pt-BR" sz="2400" dirty="0"/>
              <a:t> 28/04/2016).</a:t>
            </a:r>
          </a:p>
        </p:txBody>
      </p:sp>
    </p:spTree>
    <p:extLst>
      <p:ext uri="{BB962C8B-B14F-4D97-AF65-F5344CB8AC3E}">
        <p14:creationId xmlns:p14="http://schemas.microsoft.com/office/powerpoint/2010/main" val="25438416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PRECEDENTES NORMATIVOS</a:t>
            </a:r>
            <a:endParaRPr lang="pt-BR" dirty="0"/>
          </a:p>
        </p:txBody>
      </p:sp>
      <p:sp>
        <p:nvSpPr>
          <p:cNvPr id="3" name="Espaço Reservado para Conteúdo 2"/>
          <p:cNvSpPr>
            <a:spLocks noGrp="1"/>
          </p:cNvSpPr>
          <p:nvPr>
            <p:ph sz="quarter" idx="13"/>
          </p:nvPr>
        </p:nvSpPr>
        <p:spPr/>
        <p:txBody>
          <a:bodyPr>
            <a:normAutofit fontScale="92500" lnSpcReduction="10000"/>
          </a:bodyPr>
          <a:lstStyle/>
          <a:p>
            <a:pPr algn="just"/>
            <a:r>
              <a:rPr lang="pt-BR" sz="2500" dirty="0"/>
              <a:t>CÓDIGO DE PROCESSO CRIMINAL-1832-ART. 131. QUALQUER PESSOA DO POVO PÓDE, E OS OFFICIAES DE JUSTIÇA SÃO OBRIGADOS A PRENDER, E LEVAR Á PRESENÇA DO JUIZ DE PAZ DO DISTRICTO, A QUALQUER QUE FÔR ENCONTRADO COMMETTENDO ALGUM DELICTO, OU EMQUANTO FOGE PERSEGUIDO PELO CLAMOR PUBLICO. OS QUE ASSIM FOREM PRESOS ENTENDER-SE-HÃO PRESOS EM FLAGRANTE DELICTO.</a:t>
            </a:r>
          </a:p>
          <a:p>
            <a:pPr algn="just"/>
            <a:r>
              <a:rPr lang="pt-BR" sz="2500" dirty="0"/>
              <a:t>CPP- ART.656. RECEBIDA A PETIÇÃO DE </a:t>
            </a:r>
            <a:r>
              <a:rPr lang="pt-BR" sz="2500" b="1" dirty="0"/>
              <a:t>HABEAS CORPUS</a:t>
            </a:r>
            <a:r>
              <a:rPr lang="pt-BR" sz="2500" dirty="0"/>
              <a:t>, O JUIZ, SE JULGAR NECESSÁRIO, E ESTIVER PRESO O PACIENTE, MANDARÁ QUE ESTE IHE SEJA IMEDIATAMENTE APRESENTADO EM DIA E HORA QUE DESIGNAR.</a:t>
            </a:r>
          </a:p>
          <a:p>
            <a:endParaRPr lang="pt-BR" dirty="0"/>
          </a:p>
        </p:txBody>
      </p:sp>
    </p:spTree>
    <p:extLst>
      <p:ext uri="{BB962C8B-B14F-4D97-AF65-F5344CB8AC3E}">
        <p14:creationId xmlns:p14="http://schemas.microsoft.com/office/powerpoint/2010/main" val="306630256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STJ</a:t>
            </a:r>
            <a:endParaRPr lang="pt-BR" dirty="0"/>
          </a:p>
        </p:txBody>
      </p:sp>
      <p:sp>
        <p:nvSpPr>
          <p:cNvPr id="3" name="Espaço Reservado para Conteúdo 2"/>
          <p:cNvSpPr>
            <a:spLocks noGrp="1"/>
          </p:cNvSpPr>
          <p:nvPr>
            <p:ph sz="quarter" idx="13"/>
          </p:nvPr>
        </p:nvSpPr>
        <p:spPr/>
        <p:txBody>
          <a:bodyPr>
            <a:normAutofit/>
          </a:bodyPr>
          <a:lstStyle/>
          <a:p>
            <a:pPr algn="just"/>
            <a:r>
              <a:rPr lang="pt-BR" sz="2000" dirty="0" smtClean="0"/>
              <a:t>“A superveniência de novo título a embasar a custódia cautelar, qual seja, o decreto de prisão preventiva, é hábil para superar eventual ilegalidade no flagrante e na ausência de realização da audiência de custódia( HC 408333, 03.10.2017)</a:t>
            </a:r>
          </a:p>
          <a:p>
            <a:pPr algn="just"/>
            <a:r>
              <a:rPr lang="pt-BR" sz="2000" dirty="0" smtClean="0"/>
              <a:t>“A não realização de audiência de custódia não induz a ilegalidade do decreto preventivo, cujos fundamentos e requisitos de validade não incluem a prévia realização daquele ato, vinculados, por força de lei, ao que </a:t>
            </a:r>
            <a:r>
              <a:rPr lang="pt-BR" sz="2000" dirty="0" err="1" smtClean="0"/>
              <a:t>dsipõem</a:t>
            </a:r>
            <a:r>
              <a:rPr lang="pt-BR" sz="2000" dirty="0" smtClean="0"/>
              <a:t> os </a:t>
            </a:r>
            <a:r>
              <a:rPr lang="pt-BR" sz="2000" dirty="0" err="1" smtClean="0"/>
              <a:t>arts</a:t>
            </a:r>
            <a:r>
              <a:rPr lang="pt-BR" sz="2000" dirty="0" smtClean="0"/>
              <a:t>. 312 e 313 do Código de Processo Penal.</a:t>
            </a:r>
            <a:endParaRPr lang="pt-BR" sz="2000" dirty="0"/>
          </a:p>
        </p:txBody>
      </p:sp>
    </p:spTree>
    <p:extLst>
      <p:ext uri="{BB962C8B-B14F-4D97-AF65-F5344CB8AC3E}">
        <p14:creationId xmlns:p14="http://schemas.microsoft.com/office/powerpoint/2010/main" val="263499923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STF</a:t>
            </a:r>
            <a:endParaRPr lang="pt-BR" dirty="0"/>
          </a:p>
        </p:txBody>
      </p:sp>
      <p:sp>
        <p:nvSpPr>
          <p:cNvPr id="3" name="Espaço Reservado para Conteúdo 2"/>
          <p:cNvSpPr>
            <a:spLocks noGrp="1"/>
          </p:cNvSpPr>
          <p:nvPr>
            <p:ph sz="quarter" idx="13"/>
          </p:nvPr>
        </p:nvSpPr>
        <p:spPr/>
        <p:txBody>
          <a:bodyPr/>
          <a:lstStyle/>
          <a:p>
            <a:pPr algn="just"/>
            <a:r>
              <a:rPr lang="pt-BR" dirty="0" smtClean="0"/>
              <a:t>“A audiência de custódia é direito subjetivo do preso.... A realização da audiência de custódia não deve estar submetida à discricionariedade do juiz ou dos agentes estatais, em razão de ser direito subjetivo do preso. Liminar deferida para determinar a realização de audiência de custódia em 24 horas, contadas do recebimento da comunicação desta decisão pela autoridade reclamada..(Medida Cautelar na Reclamação nº 28.750-RS- Min. Roberto Barroso, 23.10.2017)</a:t>
            </a:r>
          </a:p>
          <a:p>
            <a:pPr algn="just"/>
            <a:r>
              <a:rPr lang="pt-BR" dirty="0" smtClean="0"/>
              <a:t>“Esta Corte, em diversos precedentes sobre questão idêntica à ora em exame, reconheceu a ocorrência de desrespeito à decisão proferida na ADPF 347-MC-DF, cujo julgamento impregnado de eficácia vinculante, proclamou a obrigação da autoridade judiciária competente de promover  audiência de custódia...julgo procedente esta  reclamação, em ordem a determinar ao juízo da 8ª vara criminal do Foro Central da Comarca de Porto Alegre que providencie, no prazo de 24 horas contado do recebimento da comunicação da presente decisão, a realização da audiência de custódia do ora reclamante</a:t>
            </a:r>
            <a:r>
              <a:rPr lang="pt-BR" dirty="0"/>
              <a:t>(Medida Cautelar na Reclamação nº </a:t>
            </a:r>
            <a:r>
              <a:rPr lang="pt-BR" dirty="0" smtClean="0"/>
              <a:t>28.871-RS- </a:t>
            </a:r>
            <a:r>
              <a:rPr lang="pt-BR" dirty="0"/>
              <a:t>Min. </a:t>
            </a:r>
            <a:r>
              <a:rPr lang="pt-BR" dirty="0" smtClean="0"/>
              <a:t>Celso de Melo, 31.10.2017). Idêntica decisão da </a:t>
            </a:r>
            <a:r>
              <a:rPr lang="pt-BR" dirty="0" err="1" smtClean="0"/>
              <a:t>Recl</a:t>
            </a:r>
            <a:r>
              <a:rPr lang="pt-BR" dirty="0" smtClean="0"/>
              <a:t>. 28.865-PA</a:t>
            </a:r>
            <a:endParaRPr lang="pt-BR" dirty="0"/>
          </a:p>
        </p:txBody>
      </p:sp>
    </p:spTree>
    <p:extLst>
      <p:ext uri="{BB962C8B-B14F-4D97-AF65-F5344CB8AC3E}">
        <p14:creationId xmlns:p14="http://schemas.microsoft.com/office/powerpoint/2010/main" val="195822216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STF</a:t>
            </a:r>
            <a:endParaRPr lang="pt-BR" dirty="0"/>
          </a:p>
        </p:txBody>
      </p:sp>
      <p:sp>
        <p:nvSpPr>
          <p:cNvPr id="3" name="Espaço Reservado para Conteúdo 2"/>
          <p:cNvSpPr>
            <a:spLocks noGrp="1"/>
          </p:cNvSpPr>
          <p:nvPr>
            <p:ph sz="quarter" idx="13"/>
          </p:nvPr>
        </p:nvSpPr>
        <p:spPr/>
        <p:txBody>
          <a:bodyPr>
            <a:normAutofit/>
          </a:bodyPr>
          <a:lstStyle/>
          <a:p>
            <a:pPr algn="just"/>
            <a:r>
              <a:rPr lang="pt-BR" sz="3200" dirty="0" smtClean="0"/>
              <a:t>“A conversão da prisão em flagrante em preventiva não traduz, por si, a superação da flagrante irregularidade, na medida em que se trata de vício que alcança a formação e legitimação do ato constritivo...incumbe a reavaliação da constrição mediante a realização de audiência de apresentação”(HC 133.992-DF, Edson </a:t>
            </a:r>
            <a:r>
              <a:rPr lang="pt-BR" sz="3200" dirty="0" err="1" smtClean="0"/>
              <a:t>Fachin</a:t>
            </a:r>
            <a:r>
              <a:rPr lang="pt-BR" sz="3200" dirty="0" smtClean="0"/>
              <a:t>).</a:t>
            </a:r>
            <a:endParaRPr lang="pt-BR" sz="3200" dirty="0"/>
          </a:p>
        </p:txBody>
      </p:sp>
    </p:spTree>
    <p:extLst>
      <p:ext uri="{BB962C8B-B14F-4D97-AF65-F5344CB8AC3E}">
        <p14:creationId xmlns:p14="http://schemas.microsoft.com/office/powerpoint/2010/main" val="169931391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APRESENTAÇÃO DO JUIZ AO PRESO</a:t>
            </a:r>
            <a:endParaRPr lang="pt-BR" dirty="0"/>
          </a:p>
        </p:txBody>
      </p:sp>
      <p:sp>
        <p:nvSpPr>
          <p:cNvPr id="3" name="Espaço Reservado para Conteúdo 2"/>
          <p:cNvSpPr>
            <a:spLocks noGrp="1"/>
          </p:cNvSpPr>
          <p:nvPr>
            <p:ph sz="quarter" idx="13"/>
          </p:nvPr>
        </p:nvSpPr>
        <p:spPr/>
        <p:txBody>
          <a:bodyPr>
            <a:normAutofit/>
          </a:bodyPr>
          <a:lstStyle/>
          <a:p>
            <a:pPr algn="just"/>
            <a:r>
              <a:rPr lang="pt-BR" dirty="0" smtClean="0"/>
              <a:t> </a:t>
            </a:r>
            <a:r>
              <a:rPr lang="pt-BR" sz="2800" dirty="0"/>
              <a:t>ENFERMIDADE, CIRCUNSTÂNCIA EXCEPCIONAL – SE O DESLOCAMENTO SE MOSTRAR INVIÁVEL, DEVERÁ SER IMEDIATAMENTE </a:t>
            </a:r>
            <a:r>
              <a:rPr lang="pt-BR" sz="2800" dirty="0" smtClean="0"/>
              <a:t>APRESENTADO </a:t>
            </a:r>
            <a:r>
              <a:rPr lang="pt-BR" sz="2800" dirty="0"/>
              <a:t>APÓS O RESTABELECIMENTO DE SUA CONDIÇÃO DE SAÚDE OU DE APRESENTAÇÃO(ART.1º, §4º DA RESOLUÇÃO Nº 213 DO </a:t>
            </a:r>
            <a:r>
              <a:rPr lang="pt-BR" sz="2800" dirty="0" smtClean="0"/>
              <a:t>CNJ)- </a:t>
            </a:r>
            <a:r>
              <a:rPr lang="pt-BR" sz="2800" dirty="0"/>
              <a:t>EGMEZ X CHIPRE-TEDH.</a:t>
            </a:r>
          </a:p>
          <a:p>
            <a:endParaRPr lang="pt-BR" sz="2800" dirty="0"/>
          </a:p>
        </p:txBody>
      </p:sp>
    </p:spTree>
    <p:extLst>
      <p:ext uri="{BB962C8B-B14F-4D97-AF65-F5344CB8AC3E}">
        <p14:creationId xmlns:p14="http://schemas.microsoft.com/office/powerpoint/2010/main" val="61288095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sz="2400" b="1" dirty="0"/>
              <a:t>AUTO DE PRISÃO EM FLAGRANTE POR AUTORIDADE EM CIDADE DIVERSA</a:t>
            </a:r>
            <a:r>
              <a:rPr lang="pt-BR" sz="2400" dirty="0"/>
              <a:t>-</a:t>
            </a:r>
          </a:p>
        </p:txBody>
      </p:sp>
      <p:sp>
        <p:nvSpPr>
          <p:cNvPr id="3" name="Espaço Reservado para Conteúdo 2"/>
          <p:cNvSpPr>
            <a:spLocks noGrp="1"/>
          </p:cNvSpPr>
          <p:nvPr>
            <p:ph sz="quarter" idx="13"/>
          </p:nvPr>
        </p:nvSpPr>
        <p:spPr/>
        <p:txBody>
          <a:bodyPr>
            <a:normAutofit/>
          </a:bodyPr>
          <a:lstStyle/>
          <a:p>
            <a:pPr algn="just"/>
            <a:r>
              <a:rPr lang="pt-BR" dirty="0" smtClean="0"/>
              <a:t>O </a:t>
            </a:r>
            <a:r>
              <a:rPr lang="pt-BR" dirty="0"/>
              <a:t>CPP ADMITE EM DUAS HIPÓTESES: </a:t>
            </a:r>
          </a:p>
          <a:p>
            <a:pPr algn="just"/>
            <a:r>
              <a:rPr lang="pt-BR" dirty="0"/>
              <a:t>ART.290.SE O RÉU, SENDO PERSEGUIDO, PASSAR AO TERRITÓRIO DE OUTRO MUNICÍPIO OU COMARCA, O EXECUTOR PODERÁ EFETUAR-LHE A PRISÃO NO LUGAR ONDE O ALCANÇAR, APRESENTANDO-O IMEDIATAMENTE À AUTORIDADE LOCAL, QUE, DEPOIS DE LAVRADO, SE FOR O CASO, O AUTO DE FLAGRANTE, PROVIDENCIARÁ PARA A REMOÇÃO DO PRESO.</a:t>
            </a:r>
          </a:p>
          <a:p>
            <a:pPr algn="just"/>
            <a:r>
              <a:rPr lang="pt-BR" dirty="0"/>
              <a:t>ART.308.NÃO HAVENDO AUTORIDADE NO LUGAR EM QUE SE TIVER EFETUADO A PRISÃO, O PRESO SERÁ LOGO APRESENTADO À DO LUGAR MAIS PRÓXIMO.</a:t>
            </a:r>
          </a:p>
          <a:p>
            <a:pPr algn="just"/>
            <a:r>
              <a:rPr lang="pt-BR" dirty="0"/>
              <a:t>NESSES CASOS O JUIZ COMPETENTE SEGUE SENDO O RESPONSÁVEL PELA AUDIÊNCIA DE CUSTÓDIA, DEVENDO SER O QUE A REALIZARÁ, SEJA SE DESLOCANDO, SEJA COM A CONDUÇÃO DO PRESO ATÉ O MESMO.</a:t>
            </a:r>
          </a:p>
        </p:txBody>
      </p:sp>
    </p:spTree>
    <p:extLst>
      <p:ext uri="{BB962C8B-B14F-4D97-AF65-F5344CB8AC3E}">
        <p14:creationId xmlns:p14="http://schemas.microsoft.com/office/powerpoint/2010/main" val="126921585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smtClean="0"/>
              <a:t>AUSÊNCIA </a:t>
            </a:r>
            <a:r>
              <a:rPr lang="pt-BR" b="1" dirty="0"/>
              <a:t>DE </a:t>
            </a:r>
            <a:r>
              <a:rPr lang="pt-BR" b="1" dirty="0" smtClean="0"/>
              <a:t>JUIZ</a:t>
            </a:r>
            <a:endParaRPr lang="pt-BR" dirty="0"/>
          </a:p>
        </p:txBody>
      </p:sp>
      <p:sp>
        <p:nvSpPr>
          <p:cNvPr id="3" name="Espaço Reservado para Conteúdo 2"/>
          <p:cNvSpPr>
            <a:spLocks noGrp="1"/>
          </p:cNvSpPr>
          <p:nvPr>
            <p:ph sz="quarter" idx="13"/>
          </p:nvPr>
        </p:nvSpPr>
        <p:spPr/>
        <p:txBody>
          <a:bodyPr>
            <a:noAutofit/>
          </a:bodyPr>
          <a:lstStyle/>
          <a:p>
            <a:pPr algn="just"/>
            <a:r>
              <a:rPr lang="pt-BR" sz="2800" dirty="0" smtClean="0"/>
              <a:t>ART</a:t>
            </a:r>
            <a:r>
              <a:rPr lang="pt-BR" sz="2800" dirty="0"/>
              <a:t>. 3º SE, POR QUALQUER MOTIVO, NÃO HOUVER JUIZ NA COMARCA ATÉ O FINAL DO PRAZO DO ART. 1º, A PESSOA PRESA SERÁ LEVADA IMEDIATAMENTE AO SUBSTITUTO LEGAL, OBSERVADO, NO QUE COUBER, O § 5º DO ART. 1º- POR ISSO NÃO HAVERIA JUSTIFICATIVA DE IMPETRAÇÃO DE HC SOB ARGUMENTO DE EXCESSO DE PRAZO, JÁ QUE ESTE DISPOSITIVO TIRA A PEREMTORIEDADE DO MESMO, EMBORA POSSA HAVER FALTA FUNCIONAL.</a:t>
            </a:r>
          </a:p>
          <a:p>
            <a:pPr algn="just"/>
            <a:endParaRPr lang="pt-BR" sz="2800" dirty="0"/>
          </a:p>
        </p:txBody>
      </p:sp>
    </p:spTree>
    <p:extLst>
      <p:ext uri="{BB962C8B-B14F-4D97-AF65-F5344CB8AC3E}">
        <p14:creationId xmlns:p14="http://schemas.microsoft.com/office/powerpoint/2010/main" val="304193958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AUSÊNCIA DO MP</a:t>
            </a:r>
            <a:endParaRPr lang="pt-BR" dirty="0"/>
          </a:p>
        </p:txBody>
      </p:sp>
      <p:sp>
        <p:nvSpPr>
          <p:cNvPr id="3" name="Espaço Reservado para Conteúdo 2"/>
          <p:cNvSpPr>
            <a:spLocks noGrp="1"/>
          </p:cNvSpPr>
          <p:nvPr>
            <p:ph sz="quarter" idx="13"/>
          </p:nvPr>
        </p:nvSpPr>
        <p:spPr/>
        <p:txBody>
          <a:bodyPr/>
          <a:lstStyle/>
          <a:p>
            <a:pPr algn="just"/>
            <a:r>
              <a:rPr lang="pt-BR" dirty="0" smtClean="0"/>
              <a:t>GUSTAVO BADARÓ ENTENDE QUE SE TRATA DE CAUSA QUE IMPOSSIBILITA A CONVERSÃO DO FLAGRANTE EM PREVENTIVA OU A DECRETAÇÃO DA PREVENTIVA;</a:t>
            </a:r>
          </a:p>
          <a:p>
            <a:pPr algn="just"/>
            <a:r>
              <a:rPr lang="pt-BR" dirty="0" smtClean="0"/>
              <a:t>CAIO PAIVA ENTENDE QUE SE TRATA TÃO SOMENTE DE RENÚNCIA À SE MANIFESTAR SOBRE QUALQUER PEDIDO DA DEFESA, SENDO FACULTATIVA;</a:t>
            </a:r>
          </a:p>
          <a:p>
            <a:pPr algn="just"/>
            <a:endParaRPr lang="pt-BR" dirty="0"/>
          </a:p>
        </p:txBody>
      </p:sp>
    </p:spTree>
    <p:extLst>
      <p:ext uri="{BB962C8B-B14F-4D97-AF65-F5344CB8AC3E}">
        <p14:creationId xmlns:p14="http://schemas.microsoft.com/office/powerpoint/2010/main" val="116456937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pt-BR" b="1" dirty="0"/>
              <a:t>PRISÃO PREVENTIVA </a:t>
            </a:r>
            <a:r>
              <a:rPr lang="pt-BR" b="1" i="1" dirty="0"/>
              <a:t>EX OFFICIO</a:t>
            </a:r>
            <a:endParaRPr lang="pt-BR" dirty="0"/>
          </a:p>
        </p:txBody>
      </p:sp>
      <p:sp>
        <p:nvSpPr>
          <p:cNvPr id="3" name="Espaço Reservado para Conteúdo 2"/>
          <p:cNvSpPr>
            <a:spLocks noGrp="1"/>
          </p:cNvSpPr>
          <p:nvPr>
            <p:ph sz="quarter" idx="13"/>
          </p:nvPr>
        </p:nvSpPr>
        <p:spPr/>
        <p:txBody>
          <a:bodyPr>
            <a:noAutofit/>
          </a:bodyPr>
          <a:lstStyle/>
          <a:p>
            <a:pPr algn="just"/>
            <a:r>
              <a:rPr lang="pt-BR" sz="2400" dirty="0" smtClean="0"/>
              <a:t>SISTEMA </a:t>
            </a:r>
            <a:r>
              <a:rPr lang="pt-BR" sz="2400" dirty="0"/>
              <a:t>ACUSATÓRIO- CONVERSÃO </a:t>
            </a:r>
            <a:r>
              <a:rPr lang="pt-BR" sz="2400" i="1" dirty="0"/>
              <a:t>EX OFFICIO- AUSÊNCIA DO MINISTÉRIO PÚBLICO-GUSTAVO BADARÓ- IMPEDE A CONVERSÃO OU DECRETAÇÃO POR PARTE DO JUIZ- SOMA DE 03 FATORES: SISTEMA ACUSATÓRIO, ART.311, CAPUT DO CPP E ART. 282, §2º DO CPP E EXISTÊNCIA DE OPORTUNIDADE DO MP SE MANIFESTAR NA AUDIÊNCIA DE CUSTÓDIA</a:t>
            </a:r>
            <a:r>
              <a:rPr lang="pt-BR" sz="2400" i="1" dirty="0" smtClean="0"/>
              <a:t>);</a:t>
            </a:r>
          </a:p>
          <a:p>
            <a:pPr algn="just"/>
            <a:r>
              <a:rPr lang="pt-BR" sz="2400" i="1" dirty="0" smtClean="0"/>
              <a:t>O </a:t>
            </a:r>
            <a:r>
              <a:rPr lang="pt-BR" sz="2400" i="1" dirty="0"/>
              <a:t>ART. 310, II DEVE SER INTERPRETADO JUNTO COM O ART. 311, AMBOS DO CPP, QUE VEDA AO JUIZ A DECRETAÇÃO DA PRISÃO PREVENTIVA ANTES DO PROCESSO- O STJ ENTENDE SER VÁLIDA A CONVERSÃO A PARTIR DA ANÁLISE DO AUTO DE PRISÃO EM FLAGRANTE;</a:t>
            </a:r>
            <a:endParaRPr lang="pt-BR" sz="2400" dirty="0"/>
          </a:p>
          <a:p>
            <a:pPr algn="just"/>
            <a:endParaRPr lang="pt-BR" sz="2400" dirty="0"/>
          </a:p>
        </p:txBody>
      </p:sp>
    </p:spTree>
    <p:extLst>
      <p:ext uri="{BB962C8B-B14F-4D97-AF65-F5344CB8AC3E}">
        <p14:creationId xmlns:p14="http://schemas.microsoft.com/office/powerpoint/2010/main" val="102485261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STJ</a:t>
            </a:r>
            <a:endParaRPr lang="pt-BR" dirty="0"/>
          </a:p>
        </p:txBody>
      </p:sp>
      <p:sp>
        <p:nvSpPr>
          <p:cNvPr id="3" name="Espaço Reservado para Conteúdo 2"/>
          <p:cNvSpPr>
            <a:spLocks noGrp="1"/>
          </p:cNvSpPr>
          <p:nvPr>
            <p:ph sz="quarter" idx="13"/>
          </p:nvPr>
        </p:nvSpPr>
        <p:spPr/>
        <p:txBody>
          <a:bodyPr>
            <a:normAutofit/>
          </a:bodyPr>
          <a:lstStyle/>
          <a:p>
            <a:pPr algn="just"/>
            <a:r>
              <a:rPr lang="pt-BR" sz="2400" dirty="0" smtClean="0"/>
              <a:t>“Não houve decretação, de ofício, de custódia preventiva pelo Magistrado mas, sim, conversão da prisão em flagrante em segregação cautelar....A ausência de submissão do acusado á audiência de custódia é suprida com a superveniência de novo título que justifique a segregação, como, in </a:t>
            </a:r>
            <a:r>
              <a:rPr lang="pt-BR" sz="2400" dirty="0" err="1" smtClean="0"/>
              <a:t>casu</a:t>
            </a:r>
            <a:r>
              <a:rPr lang="pt-BR" sz="2400" dirty="0" smtClean="0"/>
              <a:t>, a decretação da prisão preventiva pelo Magistrado”.(RHC 77501-RS-14.12.2016)</a:t>
            </a:r>
            <a:endParaRPr lang="pt-BR" sz="2400" dirty="0"/>
          </a:p>
        </p:txBody>
      </p:sp>
    </p:spTree>
    <p:extLst>
      <p:ext uri="{BB962C8B-B14F-4D97-AF65-F5344CB8AC3E}">
        <p14:creationId xmlns:p14="http://schemas.microsoft.com/office/powerpoint/2010/main" val="95938903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pPr algn="just"/>
            <a:r>
              <a:rPr lang="pt-BR" dirty="0" smtClean="0"/>
              <a:t>CONVERSÃO EM PREVENTIVA APÓS O RELAXAMENTO DE PRISÃO</a:t>
            </a:r>
            <a:endParaRPr lang="pt-BR" dirty="0"/>
          </a:p>
        </p:txBody>
      </p:sp>
      <p:sp>
        <p:nvSpPr>
          <p:cNvPr id="3" name="Espaço Reservado para Conteúdo 2"/>
          <p:cNvSpPr>
            <a:spLocks noGrp="1"/>
          </p:cNvSpPr>
          <p:nvPr>
            <p:ph sz="quarter" idx="13"/>
          </p:nvPr>
        </p:nvSpPr>
        <p:spPr/>
        <p:txBody>
          <a:bodyPr>
            <a:normAutofit fontScale="92500"/>
          </a:bodyPr>
          <a:lstStyle/>
          <a:p>
            <a:pPr algn="just"/>
            <a:r>
              <a:rPr lang="pt-BR" dirty="0"/>
              <a:t>E quais as consequências do relaxamento da prisão em flagrante em sede de audiência de </a:t>
            </a:r>
            <a:r>
              <a:rPr lang="pt-BR" dirty="0" smtClean="0"/>
              <a:t>custódia? Nenhuma! Jogo </a:t>
            </a:r>
            <a:r>
              <a:rPr lang="pt-BR" dirty="0"/>
              <a:t>que segue. O juiz apitou, indicou a falta, mas o jogo segue normalmente, como se nada tivesse </a:t>
            </a:r>
            <a:r>
              <a:rPr lang="pt-BR" dirty="0" smtClean="0"/>
              <a:t>acontecido. É </a:t>
            </a:r>
            <a:r>
              <a:rPr lang="pt-BR" dirty="0"/>
              <a:t>exatamente isso o que tem acontecido todos os dias nas audiências de custódia por todo o país. O juiz relaxa a prisão em flagrante e decreta a prisão preventiva logo em seguida. Com isso, deixa em aberto algumas perguntas: Quais os efeitos jurídicos do reconhecimento judicial da ilegalidade do flagrante? Qual a consequência para o Estado, que efetuou uma prisão ilegal de uma pessoa</a:t>
            </a:r>
            <a:r>
              <a:rPr lang="pt-BR" dirty="0" smtClean="0"/>
              <a:t>? (…) Trata-se </a:t>
            </a:r>
            <a:r>
              <a:rPr lang="pt-BR" dirty="0"/>
              <a:t>de efetiva convalidação da ilegalidade estatal. Mais do que isso, transforma-se em letra morta uma garantia fundamental prevista no art. 5º da Constituição </a:t>
            </a:r>
            <a:r>
              <a:rPr lang="pt-BR" dirty="0" smtClean="0"/>
              <a:t>Federal. A </a:t>
            </a:r>
            <a:r>
              <a:rPr lang="pt-BR" dirty="0"/>
              <a:t>competência do juízo da audiência de custódia é condicionada e limitada. Condicionada pelo flagrante realizado – uma vez que a jurisdição específica só é invocada quando há realização de um flagrante – e limitada ao art. 310 do CPP. E não me parece haver aqui algo como um salto triplo </a:t>
            </a:r>
            <a:r>
              <a:rPr lang="pt-BR" dirty="0" err="1"/>
              <a:t>carpado</a:t>
            </a:r>
            <a:r>
              <a:rPr lang="pt-BR" dirty="0"/>
              <a:t> hermenêutico.</a:t>
            </a:r>
            <a:r>
              <a:rPr lang="pt-BR" i="1" dirty="0"/>
              <a:t>  </a:t>
            </a:r>
            <a:r>
              <a:rPr lang="pt-BR" dirty="0" smtClean="0"/>
              <a:t>São</a:t>
            </a:r>
            <a:r>
              <a:rPr lang="pt-BR" dirty="0"/>
              <a:t>, claramente, três as opções: relaxar a prisão ilegal (I), cumprindo a garantia prevista na CF, ou, não havendo ilegalidade do flagrante, </a:t>
            </a:r>
            <a:r>
              <a:rPr lang="pt-BR" i="1" dirty="0"/>
              <a:t>converter </a:t>
            </a:r>
            <a:r>
              <a:rPr lang="pt-BR" dirty="0"/>
              <a:t>a prisão em preventiva (II) ou conceder a liberdade provisória (III). Inventa quem entende ser possível conversão de flagrante ilegal em preventiva.</a:t>
            </a:r>
          </a:p>
          <a:p>
            <a:pPr algn="just"/>
            <a:endParaRPr lang="pt-BR" dirty="0"/>
          </a:p>
        </p:txBody>
      </p:sp>
    </p:spTree>
    <p:extLst>
      <p:ext uri="{BB962C8B-B14F-4D97-AF65-F5344CB8AC3E}">
        <p14:creationId xmlns:p14="http://schemas.microsoft.com/office/powerpoint/2010/main" val="30419290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PRECEDENTES NORMATIVOS</a:t>
            </a:r>
            <a:endParaRPr lang="pt-BR" dirty="0"/>
          </a:p>
        </p:txBody>
      </p:sp>
      <p:sp>
        <p:nvSpPr>
          <p:cNvPr id="3" name="Espaço Reservado para Conteúdo 2"/>
          <p:cNvSpPr>
            <a:spLocks noGrp="1"/>
          </p:cNvSpPr>
          <p:nvPr>
            <p:ph sz="quarter" idx="13"/>
          </p:nvPr>
        </p:nvSpPr>
        <p:spPr/>
        <p:txBody>
          <a:bodyPr>
            <a:normAutofit/>
          </a:bodyPr>
          <a:lstStyle/>
          <a:p>
            <a:pPr algn="just"/>
            <a:r>
              <a:rPr lang="pt-BR" dirty="0"/>
              <a:t>ART. 236. NENHUMA AUTORIDADE PODERÁ, DESDE 5 (CINCO) DIAS ANTES E ATÉ 48 (QUARENTA E OITO) HORAS DEPOIS DO ENCERRAMENTO DA ELEIÇÃO, PRENDER OU DETER QUALQUER ELEITOR, SALVO EM FLAGRANTE DELITO OU EM VIRTUDE DE SENTENÇA CRIMINAL CONDENATÓRIA POR CRIME INAFIANÇÁVEL, OU, AINDA, POR DESRESPEITO A SALVO-CONDUTO.</a:t>
            </a:r>
          </a:p>
          <a:p>
            <a:pPr algn="just"/>
            <a:r>
              <a:rPr lang="pt-BR" dirty="0"/>
              <a:t>§ 1º OS MEMBROS DAS MESAS RECEPTORAS E OS FISCAIS DE PARTIDO, DURANTE O EXERCÍCIO DE SUAS FUNÇÕES, NÃO PODERÃO SER DETIDOS OU PRESOS, SALVO O CASO DE FLAGRANTE DELITO; DA MESMA GARANTIA GOZARÃO OS CANDIDATOS DESDE 15 (QUINZE) DIAS ANTES DA ELEIÇÃO.</a:t>
            </a:r>
          </a:p>
          <a:p>
            <a:pPr algn="just"/>
            <a:r>
              <a:rPr lang="pt-BR" b="1" dirty="0"/>
              <a:t>§ 2º OCORRENDO QUALQUER PRISÃO</a:t>
            </a:r>
            <a:r>
              <a:rPr lang="pt-BR" dirty="0"/>
              <a:t> </a:t>
            </a:r>
            <a:r>
              <a:rPr lang="pt-BR" b="1" dirty="0"/>
              <a:t>O PRESO SERÁ IMEDIATAMENTE CONDUZIDO À PRESENÇA DO JUIZ COMPETENTE QUE, SE VERIFICAR A ILEGALIDADE DA DETENÇÃO, A RELAXARÁ E PROMOVERÁ A RESPONSABILIDADE DO COATOR.</a:t>
            </a:r>
            <a:endParaRPr lang="pt-BR" dirty="0"/>
          </a:p>
        </p:txBody>
      </p:sp>
    </p:spTree>
    <p:extLst>
      <p:ext uri="{BB962C8B-B14F-4D97-AF65-F5344CB8AC3E}">
        <p14:creationId xmlns:p14="http://schemas.microsoft.com/office/powerpoint/2010/main" val="1257556095"/>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VÍTIMA</a:t>
            </a:r>
            <a:endParaRPr lang="pt-BR" dirty="0"/>
          </a:p>
        </p:txBody>
      </p:sp>
      <p:sp>
        <p:nvSpPr>
          <p:cNvPr id="3" name="Espaço Reservado para Conteúdo 2"/>
          <p:cNvSpPr>
            <a:spLocks noGrp="1"/>
          </p:cNvSpPr>
          <p:nvPr>
            <p:ph sz="quarter" idx="13"/>
          </p:nvPr>
        </p:nvSpPr>
        <p:spPr/>
        <p:txBody>
          <a:bodyPr>
            <a:normAutofit fontScale="92500"/>
          </a:bodyPr>
          <a:lstStyle/>
          <a:p>
            <a:pPr algn="just"/>
            <a:r>
              <a:rPr lang="pt-BR" sz="2200" i="1" dirty="0" smtClean="0"/>
              <a:t>EMBORA </a:t>
            </a:r>
            <a:r>
              <a:rPr lang="pt-BR" sz="2200" i="1" dirty="0"/>
              <a:t>INEXISTA PROVIMENTO, NADA IMPEDE QUE A MESMA SEJA OUVIDA- DEVE O MP ZELAR PELO CUMPRIMENTO DO DIREITO À INFORMAÇÃO DO ART.201,§2º DO CPP(SOBRETUDO QUANDO DA IMPOSIÇÃO DAS CAUTELARES DO ART.319, II E III);</a:t>
            </a:r>
            <a:endParaRPr lang="pt-BR" sz="2200" dirty="0"/>
          </a:p>
          <a:p>
            <a:pPr algn="just"/>
            <a:r>
              <a:rPr lang="pt-BR" sz="2200" dirty="0"/>
              <a:t>ART.201. SEMPRE QUE POSSÍVEL, O OFENDIDO SERÁ QUALIFICADO E PERGUNTADO SOBRE AS CIRCUNSTÂNCIAS DA INFRAÇÃO, QUEM SEJA OU PRESUMA SER O SEU AUTOR, AS PROVAS QUE POSSA INDICAR, TOMANDO-SE POR TERMO AS SUAS DECLARAÇÕES.</a:t>
            </a:r>
          </a:p>
          <a:p>
            <a:pPr algn="just"/>
            <a:r>
              <a:rPr lang="pt-BR" sz="2200" b="1" dirty="0"/>
              <a:t> § 2</a:t>
            </a:r>
            <a:r>
              <a:rPr lang="pt-BR" sz="2200" b="1" u="sng" baseline="30000" dirty="0"/>
              <a:t>O</a:t>
            </a:r>
            <a:r>
              <a:rPr lang="pt-BR" sz="2200" b="1" dirty="0"/>
              <a:t>  O OFENDIDO SERÁ COMUNICADO DOS ATOS PROCESSUAIS RELATIVOS AO INGRESSO E À SAÍDA DO ACUSADO DA PRISÃO, À DESIGNAÇÃO DE DATA PARA AUDIÊNCIA E À SENTENÇA E RESPECTIVOS ACÓRDÃOS QUE A MANTENHAM OU MODIFIQUEM. </a:t>
            </a:r>
            <a:endParaRPr lang="pt-BR" sz="2200" dirty="0"/>
          </a:p>
          <a:p>
            <a:endParaRPr lang="pt-BR" dirty="0"/>
          </a:p>
        </p:txBody>
      </p:sp>
    </p:spTree>
    <p:extLst>
      <p:ext uri="{BB962C8B-B14F-4D97-AF65-F5344CB8AC3E}">
        <p14:creationId xmlns:p14="http://schemas.microsoft.com/office/powerpoint/2010/main" val="373252874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a:t>RESOLUÇÃO Nº 213 DO </a:t>
            </a:r>
            <a:r>
              <a:rPr lang="pt-BR" dirty="0" smtClean="0"/>
              <a:t>CNJ</a:t>
            </a:r>
            <a:endParaRPr lang="pt-BR" dirty="0"/>
          </a:p>
        </p:txBody>
      </p:sp>
      <p:sp>
        <p:nvSpPr>
          <p:cNvPr id="3" name="Espaço Reservado para Conteúdo 2"/>
          <p:cNvSpPr>
            <a:spLocks noGrp="1"/>
          </p:cNvSpPr>
          <p:nvPr>
            <p:ph sz="quarter" idx="13"/>
          </p:nvPr>
        </p:nvSpPr>
        <p:spPr/>
        <p:txBody>
          <a:bodyPr>
            <a:noAutofit/>
          </a:bodyPr>
          <a:lstStyle/>
          <a:p>
            <a:pPr algn="just"/>
            <a:r>
              <a:rPr lang="pt-BR" dirty="0" smtClean="0"/>
              <a:t>INCONSTITUCIONAL</a:t>
            </a:r>
            <a:r>
              <a:rPr lang="pt-BR" dirty="0"/>
              <a:t>? USO DA TORNOZEIRA ELETRÔNICA APENAS PARA CRIMES DOLOSOS CUJA PENA PRIVATIVA DE LIBERDADE SEJA SUPERIOR A 4 ANOS OU EM CONDENADO POR CRIME DOLOSO COM SENTENÇA TRANSITADA EM JULGADO(REQUISITOS DA PREVENTIVA-313, I E II- INEXISTE A EXCEPCIONALIDADE DA RESOLUÇÃO 213 NA </a:t>
            </a:r>
            <a:r>
              <a:rPr lang="pt-BR" dirty="0" smtClean="0"/>
              <a:t>LEI;</a:t>
            </a:r>
          </a:p>
          <a:p>
            <a:pPr algn="just"/>
            <a:r>
              <a:rPr lang="pt-BR" dirty="0" smtClean="0"/>
              <a:t>CRIOU </a:t>
            </a:r>
            <a:r>
              <a:rPr lang="pt-BR" dirty="0"/>
              <a:t>O SISTAC(SISTEMA DE AUDIÊNCIA DE CUSTÓDIA, PROTOCOLO I QUE TRATA DO ACOMPANHAMENTO DE MEDIDAS CAUTELARES DIVERSAS DA PRISÃO E O PROTOCOLO II QUE TRATA DE PROCEDIMENTO DE OITIVA, REGISTRO E ENCAMINHAMENTO DE DENÚNCIAS DE TORTURA E OUTROS TRATAMENTOS CRUÉIS, DESUMANOS OU DEGRADANTES</a:t>
            </a:r>
            <a:r>
              <a:rPr lang="pt-BR" dirty="0" smtClean="0"/>
              <a:t>);</a:t>
            </a:r>
          </a:p>
          <a:p>
            <a:pPr algn="just"/>
            <a:r>
              <a:rPr lang="pt-BR" dirty="0" smtClean="0"/>
              <a:t>MAURO </a:t>
            </a:r>
            <a:r>
              <a:rPr lang="pt-BR" dirty="0"/>
              <a:t>ROBERTO ENTENDE SER INCONSTITUCIONAL A RESOLUÇÃO POR FIXAR UM PRAZO DE 24 HORAS ALEATORIAMENTE, POR PREVER PRAZOS PARA AS MEDIDAS CAUTELARESE A MONITORAÇÃO ELETRÔNICA;</a:t>
            </a:r>
          </a:p>
          <a:p>
            <a:endParaRPr lang="pt-BR" dirty="0"/>
          </a:p>
        </p:txBody>
      </p:sp>
    </p:spTree>
    <p:extLst>
      <p:ext uri="{BB962C8B-B14F-4D97-AF65-F5344CB8AC3E}">
        <p14:creationId xmlns:p14="http://schemas.microsoft.com/office/powerpoint/2010/main" val="35436264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b="1" dirty="0"/>
              <a:t>MONITORAMENTO ELETRÔNICO-</a:t>
            </a:r>
            <a:endParaRPr lang="pt-BR" dirty="0"/>
          </a:p>
        </p:txBody>
      </p:sp>
      <p:sp>
        <p:nvSpPr>
          <p:cNvPr id="3" name="Espaço Reservado para Conteúdo 2"/>
          <p:cNvSpPr>
            <a:spLocks noGrp="1"/>
          </p:cNvSpPr>
          <p:nvPr>
            <p:ph sz="quarter" idx="13"/>
          </p:nvPr>
        </p:nvSpPr>
        <p:spPr/>
        <p:txBody>
          <a:bodyPr>
            <a:normAutofit/>
          </a:bodyPr>
          <a:lstStyle/>
          <a:p>
            <a:pPr algn="just"/>
            <a:r>
              <a:rPr lang="pt-BR" dirty="0" smtClean="0"/>
              <a:t>RESTRIÇÕES </a:t>
            </a:r>
            <a:r>
              <a:rPr lang="pt-BR" dirty="0"/>
              <a:t>DA RESOLUÇÃO </a:t>
            </a:r>
            <a:r>
              <a:rPr lang="pt-BR" dirty="0" smtClean="0"/>
              <a:t>213;</a:t>
            </a:r>
          </a:p>
          <a:p>
            <a:pPr algn="just"/>
            <a:r>
              <a:rPr lang="pt-BR" dirty="0" smtClean="0"/>
              <a:t>CRIMES </a:t>
            </a:r>
            <a:r>
              <a:rPr lang="pt-BR" dirty="0"/>
              <a:t>DOLOSOS COM PENA PRIVATIVA DE LIBERDADE SUPERIOR A 04 ANOS, CONDENADOS POR CRIMES DOLOSOS COM SENTENÇA TRÂNSITA EM JULGADO(RESSALVADO O ART. 64, I DO CPB</a:t>
            </a:r>
            <a:r>
              <a:rPr lang="pt-BR" dirty="0" smtClean="0"/>
              <a:t>);</a:t>
            </a:r>
          </a:p>
          <a:p>
            <a:pPr algn="just"/>
            <a:r>
              <a:rPr lang="pt-BR" dirty="0" smtClean="0"/>
              <a:t>EM </a:t>
            </a:r>
            <a:r>
              <a:rPr lang="pt-BR" dirty="0"/>
              <a:t>CUMPRIMENTO DE MEDIDAS DE URGÊNCIA ACUSADAS DE CRIMES CONTRA MULHERES EM SITUAÇÃO DE VIOLÊNCIA DOMÉSTICA E FAMILIAR, ADOLESCENTE, CRIANÇA, GESTANTE, IDOSO, ENFERMO OU PESSOA COM DEFICIÊNCIA, QUANDO NÃO CABÍVEL OUTRA MEDIDA MAIS </a:t>
            </a:r>
            <a:r>
              <a:rPr lang="pt-BR" dirty="0" smtClean="0"/>
              <a:t>GRAVOSA;</a:t>
            </a:r>
          </a:p>
          <a:p>
            <a:pPr algn="just"/>
            <a:r>
              <a:rPr lang="pt-BR" dirty="0" smtClean="0"/>
              <a:t> </a:t>
            </a:r>
            <a:r>
              <a:rPr lang="pt-BR" dirty="0"/>
              <a:t>A LEI NÃO PREVÊ, BASTANDO O FUMUS COMISSI DELICTI E O PERICULUM LIBERTATIS; </a:t>
            </a:r>
          </a:p>
          <a:p>
            <a:pPr algn="just"/>
            <a:endParaRPr lang="pt-BR" dirty="0"/>
          </a:p>
        </p:txBody>
      </p:sp>
    </p:spTree>
    <p:extLst>
      <p:ext uri="{BB962C8B-B14F-4D97-AF65-F5344CB8AC3E}">
        <p14:creationId xmlns:p14="http://schemas.microsoft.com/office/powerpoint/2010/main" val="147600919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PROCEDIMENTO</a:t>
            </a:r>
            <a:endParaRPr lang="pt-BR" dirty="0"/>
          </a:p>
        </p:txBody>
      </p:sp>
      <p:sp>
        <p:nvSpPr>
          <p:cNvPr id="3" name="Espaço Reservado para Conteúdo 2"/>
          <p:cNvSpPr>
            <a:spLocks noGrp="1"/>
          </p:cNvSpPr>
          <p:nvPr>
            <p:ph sz="quarter" idx="13"/>
          </p:nvPr>
        </p:nvSpPr>
        <p:spPr/>
        <p:txBody>
          <a:bodyPr>
            <a:normAutofit/>
          </a:bodyPr>
          <a:lstStyle/>
          <a:p>
            <a:pPr algn="just"/>
            <a:r>
              <a:rPr lang="pt-BR" b="1" dirty="0"/>
              <a:t>AUDIÊNCIA QUE SE RESTRINGE ÀS CIRCUNSTÂNCIAS DA PRISÃO(ENTREVISTA)-</a:t>
            </a:r>
            <a:r>
              <a:rPr lang="pt-BR" dirty="0"/>
              <a:t>LIMITAÇÃO COGNITIVA SOBRE O QUE É APURADO NA AUDIÊNCIA DE CUSTÓDIA-NO FLAGRANTE PODE, MAS NA AUDIÊNCIA PLENA DE GARANTIAS NÃO-LEGISLAÇÃO INTERNACIONAL ADMITE QUESTIONAMENTO SOBRE O MÉRITO-PATERNALISMO PROCESSUAL”- É ILUSÓRIA A SEPARAÇÃO ENTRE OS ELEMENTOS CAUTELARES E O MÉRITO DO CASO PENAL. O FUMUS COMISSI DELICTI COMPÕE A CAUTELARIDADE- EM CONVENÇÕES E TRATADOS INEXISTE LIMITE COGNITIVO;</a:t>
            </a:r>
          </a:p>
          <a:p>
            <a:pPr algn="just"/>
            <a:r>
              <a:rPr lang="pt-BR" b="1" dirty="0"/>
              <a:t>NÃO PRESENÇA DOS AGENTES RESPONSÁVEIS PELA PRISÃO</a:t>
            </a:r>
            <a:r>
              <a:rPr lang="pt-BR" dirty="0"/>
              <a:t>- ART.4º, PARÁGRAFO ÚNICO DA RESOLUÇÃO Nº 213 DO CNJ-NÃO SE ESTENDE À CONDUÇÃO;</a:t>
            </a:r>
          </a:p>
          <a:p>
            <a:pPr algn="just"/>
            <a:endParaRPr lang="pt-BR" dirty="0"/>
          </a:p>
        </p:txBody>
      </p:sp>
    </p:spTree>
    <p:extLst>
      <p:ext uri="{BB962C8B-B14F-4D97-AF65-F5344CB8AC3E}">
        <p14:creationId xmlns:p14="http://schemas.microsoft.com/office/powerpoint/2010/main" val="129364283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pt-BR" b="1" dirty="0" smtClean="0"/>
              <a:t>PROVISORIEDADE X PROVISIONALIDADE </a:t>
            </a:r>
            <a:r>
              <a:rPr lang="pt-BR" b="1" dirty="0"/>
              <a:t>DAS MEDIDAS CAUTELARES</a:t>
            </a:r>
            <a:endParaRPr lang="pt-BR" dirty="0"/>
          </a:p>
        </p:txBody>
      </p:sp>
      <p:sp>
        <p:nvSpPr>
          <p:cNvPr id="3" name="Espaço Reservado para Conteúdo 2"/>
          <p:cNvSpPr>
            <a:spLocks noGrp="1"/>
          </p:cNvSpPr>
          <p:nvPr>
            <p:ph sz="quarter" idx="13"/>
          </p:nvPr>
        </p:nvSpPr>
        <p:spPr/>
        <p:txBody>
          <a:bodyPr>
            <a:normAutofit/>
          </a:bodyPr>
          <a:lstStyle/>
          <a:p>
            <a:pPr algn="just"/>
            <a:r>
              <a:rPr lang="pt-BR" sz="3200" dirty="0" smtClean="0"/>
              <a:t>REBUS </a:t>
            </a:r>
            <a:r>
              <a:rPr lang="pt-BR" sz="3200" dirty="0"/>
              <a:t>SIC STANDIBUS-REAVALIAÇÃO-</a:t>
            </a:r>
            <a:r>
              <a:rPr lang="pt-BR" sz="3200" b="1" dirty="0"/>
              <a:t> PRAZO PARA CAUTELARES-</a:t>
            </a:r>
            <a:r>
              <a:rPr lang="pt-BR" sz="3200" dirty="0"/>
              <a:t> NA LEI INEXISTE PREVISÃO DE PRAZO, EMBORA POSSA SER REVISTA( ART. 282, §5º), AO CONTRÁRIO DO PROTOCOLO I QUE PREVÊ PRAZO PARA AS CAUTELARES </a:t>
            </a:r>
          </a:p>
          <a:p>
            <a:pPr algn="just"/>
            <a:endParaRPr lang="pt-BR" sz="3200" dirty="0"/>
          </a:p>
        </p:txBody>
      </p:sp>
    </p:spTree>
    <p:extLst>
      <p:ext uri="{BB962C8B-B14F-4D97-AF65-F5344CB8AC3E}">
        <p14:creationId xmlns:p14="http://schemas.microsoft.com/office/powerpoint/2010/main" val="94146165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pt-BR" b="1" dirty="0"/>
              <a:t>CONTROLE EXTERNO DA ATIVIDADE POLICIAL</a:t>
            </a:r>
            <a:endParaRPr lang="pt-BR" dirty="0"/>
          </a:p>
        </p:txBody>
      </p:sp>
      <p:sp>
        <p:nvSpPr>
          <p:cNvPr id="3" name="Espaço Reservado para Conteúdo 2"/>
          <p:cNvSpPr>
            <a:spLocks noGrp="1"/>
          </p:cNvSpPr>
          <p:nvPr>
            <p:ph sz="quarter" idx="13"/>
          </p:nvPr>
        </p:nvSpPr>
        <p:spPr/>
        <p:txBody>
          <a:bodyPr>
            <a:normAutofit/>
          </a:bodyPr>
          <a:lstStyle/>
          <a:p>
            <a:pPr algn="just"/>
            <a:r>
              <a:rPr lang="pt-BR" sz="2000" dirty="0" smtClean="0"/>
              <a:t>INFORMAÇÃO </a:t>
            </a:r>
            <a:r>
              <a:rPr lang="pt-BR" sz="2000" dirty="0"/>
              <a:t>DE TORTURA (PRESO VÍTIMA DE CHUTES, COM MARCAS DE ASFALTO)-RELATÓRIO DA CONECTAS DIREITOS HUMANOS-CONDESCENDÊNCIA COM A TORTURA- ART.40 DO CPP</a:t>
            </a:r>
            <a:r>
              <a:rPr lang="pt-BR" sz="2000" dirty="0" smtClean="0"/>
              <a:t>;</a:t>
            </a:r>
          </a:p>
          <a:p>
            <a:pPr algn="just"/>
            <a:r>
              <a:rPr lang="pt-BR" sz="2000" dirty="0" smtClean="0"/>
              <a:t>A </a:t>
            </a:r>
            <a:r>
              <a:rPr lang="pt-BR" sz="2000" dirty="0"/>
              <a:t>OITIVA REALIZADA DURANTE A AUDIÊNCIA DE CUSTÓDIA </a:t>
            </a:r>
            <a:r>
              <a:rPr lang="pt-BR" sz="2000" b="1" dirty="0"/>
              <a:t>NÃO TEM O OBJETIVO DE COMPROVAR A OCORRÊNCIA DE PRÁTICAS DE TORTURA</a:t>
            </a:r>
            <a:r>
              <a:rPr lang="pt-BR" sz="2000" dirty="0"/>
              <a:t>, O QUE DEVERÁ SER APURADO EM PROCEDIMENTOS ESPECÍFICOS COM ESSA </a:t>
            </a:r>
            <a:r>
              <a:rPr lang="pt-BR" sz="2000" dirty="0" smtClean="0"/>
              <a:t>FINALIDADE;</a:t>
            </a:r>
          </a:p>
          <a:p>
            <a:pPr algn="just"/>
            <a:r>
              <a:rPr lang="pt-BR" sz="2000" dirty="0" smtClean="0"/>
              <a:t> </a:t>
            </a:r>
            <a:r>
              <a:rPr lang="pt-BR" sz="2000" dirty="0"/>
              <a:t>DEVE SER LIVRE DE AMEAÇAS OU INTIMIDAÇÕES-NÃO ESTAR ALGEMADA- TER ENTREVISTA PRÉVIA E RESERVADA COM DEFENSOR.</a:t>
            </a:r>
          </a:p>
          <a:p>
            <a:pPr algn="just"/>
            <a:endParaRPr lang="pt-BR" sz="2000" dirty="0"/>
          </a:p>
        </p:txBody>
      </p:sp>
    </p:spTree>
    <p:extLst>
      <p:ext uri="{BB962C8B-B14F-4D97-AF65-F5344CB8AC3E}">
        <p14:creationId xmlns:p14="http://schemas.microsoft.com/office/powerpoint/2010/main" val="13170621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pt-BR" b="1" dirty="0" smtClean="0"/>
              <a:t>OITIVA DO ACUSADOX TERMO </a:t>
            </a:r>
            <a:r>
              <a:rPr lang="pt-BR" b="1" dirty="0"/>
              <a:t>DE AUDIÊNCIA DE CUSTÓDIA</a:t>
            </a:r>
            <a:endParaRPr lang="pt-BR" dirty="0"/>
          </a:p>
        </p:txBody>
      </p:sp>
      <p:sp>
        <p:nvSpPr>
          <p:cNvPr id="3" name="Espaço Reservado para Conteúdo 2"/>
          <p:cNvSpPr>
            <a:spLocks noGrp="1"/>
          </p:cNvSpPr>
          <p:nvPr>
            <p:ph sz="quarter" idx="13"/>
          </p:nvPr>
        </p:nvSpPr>
        <p:spPr/>
        <p:txBody>
          <a:bodyPr>
            <a:noAutofit/>
          </a:bodyPr>
          <a:lstStyle/>
          <a:p>
            <a:pPr algn="just"/>
            <a:r>
              <a:rPr lang="pt-BR" sz="2000" dirty="0" smtClean="0"/>
              <a:t>VEDAÇÃO </a:t>
            </a:r>
            <a:r>
              <a:rPr lang="pt-BR" sz="2000" dirty="0"/>
              <a:t>DO USO COMO PROVA, ESTABELECIMENTO POR ATO ADMINISTRATIVO DE UMA PROVA PROIBIDA-INEFICÁCIA PROBATÓRIA DOS ELEMENTOS PRODUZIDOS DURANTE A AUDIÊNCOA DE CUSTÓDIA-NO PROCESSO PENAL, NÃO HÁ JOGO, POIS AS REGRAS NÃO SÃO IGUAIS E DEVEM SER VIOLADAS OU ATÉ MESMO SUSPENSAS EM BENEFÍCIO DA DEFESA, POIS SUA CONFIGURAÇÃO É ASSIMÉTRICA, PARA ASSEGURAR A DEFESA- NO CASO DO HC, INEXISTE VEDAÇÃO DO USO COMO PROVA(656)- SE TRATA DE BENEFÍCIO PENAL(ART. 65, III “A” DO CPB)- DIREITO AO SILÊNCIO NÃO INIBE A COLABORAÇÃO QUANDO DA INVESTIGAÇÃO-SÚMULA 545-STJ: QUANDO A CONFISSÃO FOR UTILIZADA PARA A FORMAÇÃO DO CONVENCIMENTO DO JULGADOR, O RÉU FARÁ JUS À ATENUANTE PREVISTA NO ARTIGO 65, III, D, DO CÓDIGO PENAL- AUDIÊNCIA DE CÚSTÓDIA NÃO É MEIO ENGANOSO, IMORAL, ILEGÍTIMO E ILEGAL DE COLETA DE PROVA.;</a:t>
            </a:r>
          </a:p>
          <a:p>
            <a:pPr algn="just"/>
            <a:endParaRPr lang="pt-BR" sz="2000" dirty="0"/>
          </a:p>
        </p:txBody>
      </p:sp>
    </p:spTree>
    <p:extLst>
      <p:ext uri="{BB962C8B-B14F-4D97-AF65-F5344CB8AC3E}">
        <p14:creationId xmlns:p14="http://schemas.microsoft.com/office/powerpoint/2010/main" val="26291510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TERMO DE AUDIÊNCIA DE CUSTÓDIA</a:t>
            </a:r>
            <a:endParaRPr lang="pt-BR" dirty="0"/>
          </a:p>
        </p:txBody>
      </p:sp>
      <p:sp>
        <p:nvSpPr>
          <p:cNvPr id="3" name="Espaço Reservado para Conteúdo 2"/>
          <p:cNvSpPr>
            <a:spLocks noGrp="1"/>
          </p:cNvSpPr>
          <p:nvPr>
            <p:ph sz="quarter" idx="13"/>
          </p:nvPr>
        </p:nvSpPr>
        <p:spPr/>
        <p:txBody>
          <a:bodyPr>
            <a:normAutofit/>
          </a:bodyPr>
          <a:lstStyle/>
          <a:p>
            <a:r>
              <a:rPr lang="pt-BR" sz="3200" dirty="0" smtClean="0"/>
              <a:t>Uso no curso do processo;</a:t>
            </a:r>
          </a:p>
          <a:p>
            <a:endParaRPr lang="pt-BR" sz="3200" dirty="0" smtClean="0"/>
          </a:p>
        </p:txBody>
      </p:sp>
    </p:spTree>
    <p:extLst>
      <p:ext uri="{BB962C8B-B14F-4D97-AF65-F5344CB8AC3E}">
        <p14:creationId xmlns:p14="http://schemas.microsoft.com/office/powerpoint/2010/main" val="2593983044"/>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GENERALIDADES</a:t>
            </a:r>
            <a:endParaRPr lang="pt-BR" dirty="0"/>
          </a:p>
        </p:txBody>
      </p:sp>
      <p:sp>
        <p:nvSpPr>
          <p:cNvPr id="3" name="Espaço Reservado para Conteúdo 2"/>
          <p:cNvSpPr>
            <a:spLocks noGrp="1"/>
          </p:cNvSpPr>
          <p:nvPr>
            <p:ph sz="quarter" idx="13"/>
          </p:nvPr>
        </p:nvSpPr>
        <p:spPr/>
        <p:txBody>
          <a:bodyPr>
            <a:normAutofit/>
          </a:bodyPr>
          <a:lstStyle/>
          <a:p>
            <a:pPr algn="just"/>
            <a:r>
              <a:rPr lang="pt-BR" b="1" dirty="0"/>
              <a:t>AUDIÊNCIA DE CUSTÓDIA LOGO APÓS O JULGAMENTO DE SEGUNDO GRAU</a:t>
            </a:r>
            <a:r>
              <a:rPr lang="pt-BR" dirty="0"/>
              <a:t>-HC Nº 126.292;</a:t>
            </a:r>
          </a:p>
          <a:p>
            <a:pPr algn="just"/>
            <a:r>
              <a:rPr lang="pt-BR" b="1" dirty="0"/>
              <a:t>DEPUTADOS E SENADORES</a:t>
            </a:r>
            <a:r>
              <a:rPr lang="pt-BR" dirty="0"/>
              <a:t>- SE SUBMETEM AO ART. 53, §2º DA CF-SEM AUDIÊNCIA DE CUSTÓDIA;</a:t>
            </a:r>
          </a:p>
          <a:p>
            <a:pPr algn="just"/>
            <a:r>
              <a:rPr lang="pt-BR" b="1" dirty="0"/>
              <a:t>MAGISTRADOS</a:t>
            </a:r>
            <a:r>
              <a:rPr lang="pt-BR" dirty="0"/>
              <a:t>- ART. 33, II DA LOMAN- APRESENTAÇÃO AO PRESIDENTE DO TJ;</a:t>
            </a:r>
          </a:p>
          <a:p>
            <a:pPr algn="just"/>
            <a:r>
              <a:rPr lang="pt-BR" b="1" dirty="0"/>
              <a:t>MEMBROS DO MP-</a:t>
            </a:r>
            <a:r>
              <a:rPr lang="pt-BR" dirty="0"/>
              <a:t> APRESENTAÇÃO AO PGJ(ART. 40, III DA LEI 8.625);</a:t>
            </a:r>
          </a:p>
          <a:p>
            <a:pPr algn="just"/>
            <a:r>
              <a:rPr lang="pt-BR" b="1" dirty="0"/>
              <a:t>FALSA IDENTIDADE-</a:t>
            </a:r>
            <a:r>
              <a:rPr lang="pt-BR" dirty="0"/>
              <a:t>SÚMULA 522 DO STJ- A CONDUTA DE ATRIBUIR-SE FALSA IDENTIDADE PERANTE AUTORIDADE POLICIAL É TÍPICA, AINDA QUE EM SITUAÇÃO DE ALEGADA AUTODEFESA(ART.307 DO CPB)-ASSIM TAMBÉM ENTENDE O STF- SE O AGENTE SE RETRATA NA AUDIÊNCIA DE CUSTÓDIA, POR RACIONALIZAÇÃO, POR RAZÕES DE ORDEM POLÍTICO CRIMINAL, NÃO SE MATERIALIZA O ART. 307 DO CPB.</a:t>
            </a:r>
          </a:p>
          <a:p>
            <a:endParaRPr lang="pt-BR" dirty="0"/>
          </a:p>
        </p:txBody>
      </p:sp>
    </p:spTree>
    <p:extLst>
      <p:ext uri="{BB962C8B-B14F-4D97-AF65-F5344CB8AC3E}">
        <p14:creationId xmlns:p14="http://schemas.microsoft.com/office/powerpoint/2010/main" val="358507872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pPr algn="just"/>
            <a:r>
              <a:rPr lang="pt-BR" b="1" dirty="0"/>
              <a:t>É POSSÍVEL O PEDIDO DE ARQUIVAMENTO</a:t>
            </a:r>
            <a:endParaRPr lang="pt-BR" dirty="0"/>
          </a:p>
        </p:txBody>
      </p:sp>
      <p:sp>
        <p:nvSpPr>
          <p:cNvPr id="3" name="Espaço Reservado para Conteúdo 2"/>
          <p:cNvSpPr>
            <a:spLocks noGrp="1"/>
          </p:cNvSpPr>
          <p:nvPr>
            <p:ph sz="quarter" idx="13"/>
          </p:nvPr>
        </p:nvSpPr>
        <p:spPr/>
        <p:txBody>
          <a:bodyPr>
            <a:normAutofit/>
          </a:bodyPr>
          <a:lstStyle/>
          <a:p>
            <a:pPr algn="just"/>
            <a:r>
              <a:rPr lang="pt-BR" dirty="0" smtClean="0"/>
              <a:t> </a:t>
            </a:r>
            <a:r>
              <a:rPr lang="pt-BR" sz="2800" dirty="0"/>
              <a:t>SERÁ INSTAURADO PROCEDIMENTO CONTRADITÓRIO QUANDO O CPP ASSIM NÃO PRESCREVE, CAUSANDO INVERSÃO TUMULTUÁRIA PASSÍVEL DE CORREIÇÃO PARCIAL- DEVE SER OBSERVADO O 28, SEM PALAVRA PARA A DEFESA.</a:t>
            </a:r>
          </a:p>
          <a:p>
            <a:pPr algn="just"/>
            <a:endParaRPr lang="pt-BR" sz="2800" dirty="0"/>
          </a:p>
        </p:txBody>
      </p:sp>
    </p:spTree>
    <p:extLst>
      <p:ext uri="{BB962C8B-B14F-4D97-AF65-F5344CB8AC3E}">
        <p14:creationId xmlns:p14="http://schemas.microsoft.com/office/powerpoint/2010/main" val="2657964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PRECEDENTES NORMATIVOS</a:t>
            </a:r>
            <a:endParaRPr lang="pt-BR" dirty="0"/>
          </a:p>
        </p:txBody>
      </p:sp>
      <p:sp>
        <p:nvSpPr>
          <p:cNvPr id="3" name="Espaço Reservado para Conteúdo 2"/>
          <p:cNvSpPr>
            <a:spLocks noGrp="1"/>
          </p:cNvSpPr>
          <p:nvPr>
            <p:ph sz="quarter" idx="13"/>
          </p:nvPr>
        </p:nvSpPr>
        <p:spPr/>
        <p:txBody>
          <a:bodyPr>
            <a:normAutofit/>
          </a:bodyPr>
          <a:lstStyle/>
          <a:p>
            <a:pPr algn="just"/>
            <a:r>
              <a:rPr lang="pt-BR" dirty="0"/>
              <a:t>ART. 2° A PRISÃO TEMPORÁRIA SERÁ DECRETADA PELO JUIZ, EM FACE DA REPRESENTAÇÃO DA AUTORIDADE POLICIAL OU DE REQUERIMENTO DO MINISTÉRIO PÚBLICO, E TERÁ O PRAZO DE 5 (CINCO) DIAS, PRORROGÁVEL POR IGUAL PERÍODO EM CASO DE EXTREMA E COMPROVADA NECESSIDADE.</a:t>
            </a:r>
          </a:p>
          <a:p>
            <a:pPr algn="just"/>
            <a:r>
              <a:rPr lang="pt-BR" b="1" dirty="0"/>
              <a:t>§ 3° O JUIZ PODERÁ, DE OFÍCIO, OU A REQUERIMENTO DO MINISTÉRIO PÚBLICO E DO ADVOGADO, DETERMINAR QUE O PRESO LHE SEJA APRESENTADO, SOLICITAR INFORMAÇÕES E ESCLARECIMENTOS DA AUTORIDADE POLICIAL E SUBMETÊ-LO A EXAME DE CORPO DE DELITO.</a:t>
            </a:r>
            <a:endParaRPr lang="pt-BR" dirty="0"/>
          </a:p>
          <a:p>
            <a:pPr algn="just"/>
            <a:r>
              <a:rPr lang="pt-BR" dirty="0"/>
              <a:t>ART.287.SE A INFRAÇÃO FOR INAFIANÇÁVEL, A FALTA DE EXIBIÇÃO DO MANDADO NÃO OBSTARÁ À PRISÃO, E O PRESO, EM TAL CASO, SERÁ IMEDIATAMENTE APRESENTADO AO JUIZ QUE TIVER EXPEDIDO O MANDADO.</a:t>
            </a:r>
          </a:p>
          <a:p>
            <a:endParaRPr lang="pt-BR" dirty="0"/>
          </a:p>
        </p:txBody>
      </p:sp>
    </p:spTree>
    <p:extLst>
      <p:ext uri="{BB962C8B-B14F-4D97-AF65-F5344CB8AC3E}">
        <p14:creationId xmlns:p14="http://schemas.microsoft.com/office/powerpoint/2010/main" val="318216180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b="1" dirty="0"/>
              <a:t>VIDEOCONFERÊNCIA</a:t>
            </a:r>
            <a:endParaRPr lang="pt-BR" dirty="0"/>
          </a:p>
        </p:txBody>
      </p:sp>
      <p:sp>
        <p:nvSpPr>
          <p:cNvPr id="3" name="Espaço Reservado para Conteúdo 2"/>
          <p:cNvSpPr>
            <a:spLocks noGrp="1"/>
          </p:cNvSpPr>
          <p:nvPr>
            <p:ph sz="quarter" idx="13"/>
          </p:nvPr>
        </p:nvSpPr>
        <p:spPr/>
        <p:txBody>
          <a:bodyPr>
            <a:noAutofit/>
          </a:bodyPr>
          <a:lstStyle/>
          <a:p>
            <a:pPr algn="just"/>
            <a:r>
              <a:rPr lang="pt-BR" sz="2000" dirty="0" smtClean="0"/>
              <a:t>CAIO </a:t>
            </a:r>
            <a:r>
              <a:rPr lang="pt-BR" sz="2000" dirty="0"/>
              <a:t>PAIVA AFIRMA NÃO HAVER PRESENÇA, NEM CONDUÇÃO, REDUZINDO SEU IMPACTO HUMANIZATÓRIO E IMPLICANDO NA SUBNOTIFICAÇÃO DE MAUS-TRATOS E ABUSOS-RETIRA O CARÁTER HUMANIZATÓRIO- A VIRTUALIDADE GERARIA INDIFERENÇA E INSENSIBILIDADE NO JULGADOR- DOURADOS(MS), CASO DE PRESO FLAGRADO COM DROGA DENTRO DA PENITENCIÁRIA, A 20KM DO FÓRUM E PRESO ÚNICO(SEM ACESSO DE POLICIAIS E É RESERVADA)- CHAMAM DE ESTELIONATO CONVENCIONAL- TJ-MA CHAMOU DE TELEAUDIÊNCIA- AO TEMPO EM QUE A CIDH FOI ELABORADA, INEXISTIA A TECNOLOGIA DOS DIAS ATUAIS- JUSTIFICA-SE O USO- FLEXIBILIZAÇÃO DO PRINCÍPIO DA IMEDIAÇÃO ;</a:t>
            </a:r>
          </a:p>
          <a:p>
            <a:pPr algn="just"/>
            <a:endParaRPr lang="pt-BR" sz="2000" dirty="0"/>
          </a:p>
        </p:txBody>
      </p:sp>
    </p:spTree>
    <p:extLst>
      <p:ext uri="{BB962C8B-B14F-4D97-AF65-F5344CB8AC3E}">
        <p14:creationId xmlns:p14="http://schemas.microsoft.com/office/powerpoint/2010/main" val="372364141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SUGESTÕES</a:t>
            </a:r>
            <a:endParaRPr lang="pt-BR" dirty="0"/>
          </a:p>
        </p:txBody>
      </p:sp>
      <p:sp>
        <p:nvSpPr>
          <p:cNvPr id="3" name="Espaço Reservado para Conteúdo 2"/>
          <p:cNvSpPr>
            <a:spLocks noGrp="1"/>
          </p:cNvSpPr>
          <p:nvPr>
            <p:ph sz="quarter" idx="13"/>
          </p:nvPr>
        </p:nvSpPr>
        <p:spPr/>
        <p:txBody>
          <a:bodyPr>
            <a:normAutofit fontScale="85000" lnSpcReduction="20000"/>
          </a:bodyPr>
          <a:lstStyle/>
          <a:p>
            <a:pPr algn="just"/>
            <a:r>
              <a:rPr lang="pt-BR" sz="3000" dirty="0"/>
              <a:t>INTERLOCUÇÃO DOS PROMOTORES OU GRUPOS DE ATUAÇÃO DO CONTROLE EXTERNO COM OS PROMOTORES DA AUDIÊNCIA DE CUSTÓDIA;</a:t>
            </a:r>
          </a:p>
          <a:p>
            <a:pPr algn="just"/>
            <a:r>
              <a:rPr lang="pt-BR" sz="3000" dirty="0"/>
              <a:t>REQUISIÇÃO DE DILIGÊNCIAS;</a:t>
            </a:r>
          </a:p>
          <a:p>
            <a:pPr algn="just"/>
            <a:r>
              <a:rPr lang="pt-BR" sz="3000" dirty="0"/>
              <a:t>OFERECIMENTO DE DENÚNCIAS-HIPERACELERAÇÃO-FEST FOOD JURISDICIONAL-TEMPO DO DIREITO;</a:t>
            </a:r>
          </a:p>
          <a:p>
            <a:pPr algn="just"/>
            <a:r>
              <a:rPr lang="pt-BR" sz="3000" dirty="0"/>
              <a:t>AUDIÊNCIA PRELIMINAR-CASO ARTURO VIDAL;</a:t>
            </a:r>
          </a:p>
          <a:p>
            <a:pPr indent="0" algn="just">
              <a:buNone/>
            </a:pPr>
            <a:r>
              <a:rPr lang="pt-BR" sz="3000" dirty="0"/>
              <a:t> </a:t>
            </a:r>
          </a:p>
          <a:p>
            <a:pPr indent="0" algn="just">
              <a:buNone/>
            </a:pPr>
            <a:r>
              <a:rPr lang="pt-BR" sz="3000" dirty="0"/>
              <a:t> </a:t>
            </a:r>
          </a:p>
          <a:p>
            <a:endParaRPr lang="pt-BR" dirty="0"/>
          </a:p>
        </p:txBody>
      </p:sp>
    </p:spTree>
    <p:extLst>
      <p:ext uri="{BB962C8B-B14F-4D97-AF65-F5344CB8AC3E}">
        <p14:creationId xmlns:p14="http://schemas.microsoft.com/office/powerpoint/2010/main" val="73167073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CAUTELARES</a:t>
            </a:r>
            <a:endParaRPr lang="pt-BR" dirty="0"/>
          </a:p>
        </p:txBody>
      </p:sp>
      <p:sp>
        <p:nvSpPr>
          <p:cNvPr id="3" name="Espaço Reservado para Conteúdo 2"/>
          <p:cNvSpPr>
            <a:spLocks noGrp="1"/>
          </p:cNvSpPr>
          <p:nvPr>
            <p:ph sz="quarter" idx="13"/>
          </p:nvPr>
        </p:nvSpPr>
        <p:spPr/>
        <p:txBody>
          <a:bodyPr/>
          <a:lstStyle/>
          <a:p>
            <a:r>
              <a:rPr lang="pt-BR" dirty="0" smtClean="0"/>
              <a:t>PROVISORIEDADE X PROVISIONALIDADE;</a:t>
            </a:r>
          </a:p>
          <a:p>
            <a:r>
              <a:rPr lang="pt-BR" dirty="0" smtClean="0"/>
              <a:t>PRINCÍPIO DA HOMOGENEIDADE</a:t>
            </a:r>
            <a:endParaRPr lang="pt-BR" dirty="0"/>
          </a:p>
        </p:txBody>
      </p:sp>
    </p:spTree>
    <p:extLst>
      <p:ext uri="{BB962C8B-B14F-4D97-AF65-F5344CB8AC3E}">
        <p14:creationId xmlns:p14="http://schemas.microsoft.com/office/powerpoint/2010/main" val="3435213924"/>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HOMOGENEIDADE</a:t>
            </a:r>
            <a:endParaRPr lang="pt-BR" dirty="0"/>
          </a:p>
        </p:txBody>
      </p:sp>
      <p:sp>
        <p:nvSpPr>
          <p:cNvPr id="3" name="Espaço Reservado para Conteúdo 2"/>
          <p:cNvSpPr>
            <a:spLocks noGrp="1"/>
          </p:cNvSpPr>
          <p:nvPr>
            <p:ph sz="quarter" idx="13"/>
          </p:nvPr>
        </p:nvSpPr>
        <p:spPr/>
        <p:txBody>
          <a:bodyPr/>
          <a:lstStyle/>
          <a:p>
            <a:r>
              <a:rPr lang="pt-BR" dirty="0"/>
              <a:t>O princípio da homogeneidade [custódia cautelar proporcional à solução de mérito da ação penal] só vem de ser aplicável quando não restarem vislumbrados os requisitos da prisão preventiva, delineados no art. 312 do CPP, o que, a sabendas, não vem de ser a hipótese dos autos” (Evento 1, fls. 146-147, destaques do original</a:t>
            </a:r>
            <a:r>
              <a:rPr lang="pt-BR" dirty="0" smtClean="0"/>
              <a:t>).</a:t>
            </a:r>
          </a:p>
          <a:p>
            <a:r>
              <a:rPr lang="pt-BR" dirty="0" smtClean="0"/>
              <a:t>Trecho do HC 118.392 MT STF</a:t>
            </a:r>
          </a:p>
          <a:p>
            <a:r>
              <a:rPr lang="pt-BR" dirty="0" smtClean="0"/>
              <a:t>HC 182.750 STF</a:t>
            </a:r>
          </a:p>
          <a:p>
            <a:endParaRPr lang="pt-BR" dirty="0"/>
          </a:p>
        </p:txBody>
      </p:sp>
    </p:spTree>
    <p:extLst>
      <p:ext uri="{BB962C8B-B14F-4D97-AF65-F5344CB8AC3E}">
        <p14:creationId xmlns:p14="http://schemas.microsoft.com/office/powerpoint/2010/main" val="213658459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Autofit/>
          </a:bodyPr>
          <a:lstStyle/>
          <a:p>
            <a:r>
              <a:rPr lang="pt-BR" sz="1600" dirty="0"/>
              <a:t>Ademais, não mais se sustenta a invocação do Princípio da Homogeneidade pela alegação de que o paciente não integraria organização criminosa, sendo apenas "mula do tráfico", com o que seria, em eventual condenação, beneficiado pela causa especial de diminuição prevista no art. 33, § 4º, da Lei nº 11.343/06[1]. AD PRIMUM, porque o fato de não integrar organização criminosa é apenas um elemento entre as condições subjetivas a serem analisadas, cujas presenças devem ser cumulativas, não definindo, por si só, a aplicação da causa especial de diminuição de pena. AD SECUNDUM, porque as Cortes Superiores vêm firmando posicionamento de que aquele que figura como "mula de tráfico", transportando grande quantidade de droga, mediante remuneração e com despesas pagas, integra, sim, organização criminosa, conforme se depreende do excerto a seguir: PENAL E PROCESSO PENAL. AGRAVO REGIMENTAL NO AGRAVO EM RECURSO ESPECIAL. TRÁFICO DE DROGAS. RECORRENTE INTEGRANTE DE ORGANIZAÇÃO CRIMINOSA. DESCONSTITUIÇÃO DO ENTENDIMENTO DAS INSTÂNCIAS ORDINÁRIAS. REEXAME DE PROVAS. SÚMULA N. 7/STJ. ALEGAÇÃO DE QUE A MINORANTE DO ART. 33, § 4º, DA LEI 11.343/2006 DEVE SER APLICADA ÀS DENOMINADAS "MULAS". TESE REFUTADA PELO STF NO HC Nº 101.265/SP. TAREFA INDISPENSÁVEL AO TRÁFICO INTERNACIONAL ORGANIZADO. SÚMULA N. 83/STJ. AGRAVO DESPROVIDO. </a:t>
            </a:r>
            <a:r>
              <a:rPr lang="pt-BR" sz="1600" dirty="0" smtClean="0"/>
              <a:t>-</a:t>
            </a:r>
            <a:endParaRPr lang="pt-BR" sz="1600" dirty="0"/>
          </a:p>
        </p:txBody>
      </p:sp>
    </p:spTree>
    <p:extLst>
      <p:ext uri="{BB962C8B-B14F-4D97-AF65-F5344CB8AC3E}">
        <p14:creationId xmlns:p14="http://schemas.microsoft.com/office/powerpoint/2010/main" val="19346186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Autofit/>
          </a:bodyPr>
          <a:lstStyle/>
          <a:p>
            <a:pPr algn="just"/>
            <a:r>
              <a:rPr lang="pt-BR" sz="1400" dirty="0"/>
              <a:t> Se as instâncias ordinárias entenderam que o recorrente integrava organização criminosa não há como rever tal entendimento na via do recurso especial, uma vez que a desconstituição do que lá ficou decidido implicaria, necessariamente, no revolvimento do conjunto fático-probatório. Súmula n. 7/STJ. - "A alegação de que a </a:t>
            </a:r>
            <a:r>
              <a:rPr lang="pt-BR" sz="1400" dirty="0" err="1"/>
              <a:t>minorante</a:t>
            </a:r>
            <a:r>
              <a:rPr lang="pt-BR" sz="1400" dirty="0"/>
              <a:t> trazida no art. 33, § 4º, da Lei nº 11.343/2006 deve sempre ser aplicada às denominadas mulas foi refutada pelo Supremo Tribunal Federal, no julgamento do writ nº 101.265/SP, tendo, ao contrário, se assentado que a "mula" integra a organização criminosa, na medida em que seu trabalho é condição '</a:t>
            </a:r>
            <a:r>
              <a:rPr lang="pt-BR" sz="1400" dirty="0" err="1"/>
              <a:t>sine</a:t>
            </a:r>
            <a:r>
              <a:rPr lang="pt-BR" sz="1400" dirty="0"/>
              <a:t> </a:t>
            </a:r>
            <a:r>
              <a:rPr lang="pt-BR" sz="1400" dirty="0" err="1"/>
              <a:t>qua</a:t>
            </a:r>
            <a:r>
              <a:rPr lang="pt-BR" sz="1400" dirty="0"/>
              <a:t> non' para o tráfico internacional" (</a:t>
            </a:r>
            <a:r>
              <a:rPr lang="pt-BR" sz="1400" dirty="0" err="1"/>
              <a:t>AgRg</a:t>
            </a:r>
            <a:r>
              <a:rPr lang="pt-BR" sz="1400" dirty="0"/>
              <a:t> no HC n. 226.549/SP, Ministro Marco Aurélio </a:t>
            </a:r>
            <a:r>
              <a:rPr lang="pt-BR" sz="1400" dirty="0" err="1"/>
              <a:t>Bellizze</a:t>
            </a:r>
            <a:r>
              <a:rPr lang="pt-BR" sz="1400" dirty="0"/>
              <a:t>, Quinta Turma, </a:t>
            </a:r>
            <a:r>
              <a:rPr lang="pt-BR" sz="1400" dirty="0" err="1"/>
              <a:t>DJe</a:t>
            </a:r>
            <a:r>
              <a:rPr lang="pt-BR" sz="1400" dirty="0"/>
              <a:t> 23/8/2012). Agravo regimental desprovido. ..EMEN: (AGARESP 201303285850, MARILZA MAYNARD (DESEMBARGADORA CONVOCADA DO TJ/SE), STJ - SEXTA TURMA, DJE DATA:27/05/2014.) Outrossim, a existência de filhos menores, um deles, fruto de relacionamento anterior, já residindo com a genitora em local diverso, não tem o condão de suplantar os elementos justificadores da segregação cautelar. Nessa senda, cabe trazer à colação os bem lançados argumentos do douto representante do parquet federal, quando emitiu seu parecer: Ademais, o fato de ter filhos pequenos aumenta a responsabilidade do paciente no concernente a dar o exemplo aos impúberes, não sendo nesse caso a liberdade do paciente interpretada para o melhor interesse da criança, posto que se encontram em companhia da genitora, destarte ficando essa incumbência devendo ficar para pessoas que possam orientá-los da melhor maneira, no tocante a não serem levadas a considerar natural a conduta delituosa com a recompensa da liberdade.</a:t>
            </a:r>
          </a:p>
          <a:p>
            <a:pPr algn="just"/>
            <a:endParaRPr lang="pt-BR" sz="1400" dirty="0"/>
          </a:p>
        </p:txBody>
      </p:sp>
    </p:spTree>
    <p:extLst>
      <p:ext uri="{BB962C8B-B14F-4D97-AF65-F5344CB8AC3E}">
        <p14:creationId xmlns:p14="http://schemas.microsoft.com/office/powerpoint/2010/main" val="3923753224"/>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lstStyle/>
          <a:p>
            <a:r>
              <a:rPr lang="pt-BR" dirty="0"/>
              <a:t>Em contrapartida, para Lopes Júnior (2011, p.90)</a:t>
            </a:r>
          </a:p>
          <a:p>
            <a:r>
              <a:rPr lang="pt-BR" i="1" dirty="0"/>
              <a:t>“As medidas cautelares não se destinam a “fazer justiça”, mas sim garantir o normal funcionamento. Logo, são instrumentos a serviço do instrumento processo; por isso, sua característica básica é a instrumentalidade qualificada ou ao quadrado.</a:t>
            </a:r>
            <a:endParaRPr lang="pt-BR" dirty="0"/>
          </a:p>
          <a:p>
            <a:r>
              <a:rPr lang="pt-BR" i="1" dirty="0"/>
              <a:t>[...] Só é cautelar aquela medida que se destinar a esse fim (servir ao processo de conhecimento). E somente o que for verdadeiramente cautelar é constitucional.</a:t>
            </a:r>
            <a:endParaRPr lang="pt-BR" dirty="0"/>
          </a:p>
          <a:p>
            <a:r>
              <a:rPr lang="pt-BR" i="1" dirty="0"/>
              <a:t>[...] As prisões para garantia da ordem pública ou da ordem econômica não são cautelares e, portanto, são substancialmente inconstitucionais.</a:t>
            </a:r>
            <a:endParaRPr lang="pt-BR" dirty="0"/>
          </a:p>
          <a:p>
            <a:r>
              <a:rPr lang="pt-BR" i="1" dirty="0"/>
              <a:t>Trata-se de grave degeneração transformar uma medida processual em atividade tipicamente de polícia utilizando-as indevidamente como medidas de segurança pública.”</a:t>
            </a:r>
            <a:endParaRPr lang="pt-BR" dirty="0"/>
          </a:p>
          <a:p>
            <a:r>
              <a:rPr lang="pt-BR" dirty="0"/>
              <a:t/>
            </a:r>
            <a:br>
              <a:rPr lang="pt-BR" dirty="0"/>
            </a:br>
            <a:endParaRPr lang="pt-BR" dirty="0"/>
          </a:p>
        </p:txBody>
      </p:sp>
    </p:spTree>
    <p:extLst>
      <p:ext uri="{BB962C8B-B14F-4D97-AF65-F5344CB8AC3E}">
        <p14:creationId xmlns:p14="http://schemas.microsoft.com/office/powerpoint/2010/main" val="2965225564"/>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lstStyle/>
          <a:p>
            <a:r>
              <a:rPr lang="pt-BR" dirty="0" smtClean="0"/>
              <a:t>PARA CAIO PAIVA, A DEFESA PODE PEDIR DISPENSA DA AUDIÊNCIA DE CUSTÓDIA, MEDIANTE REQUERIMENTO CONJUNTAMENTE ASSINADO COM O PRESO;</a:t>
            </a:r>
          </a:p>
          <a:p>
            <a:endParaRPr lang="pt-BR" dirty="0"/>
          </a:p>
        </p:txBody>
      </p:sp>
    </p:spTree>
    <p:extLst>
      <p:ext uri="{BB962C8B-B14F-4D97-AF65-F5344CB8AC3E}">
        <p14:creationId xmlns:p14="http://schemas.microsoft.com/office/powerpoint/2010/main" val="133919694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rmAutofit fontScale="92500" lnSpcReduction="10000"/>
          </a:bodyPr>
          <a:lstStyle/>
          <a:p>
            <a:pPr algn="just"/>
            <a:r>
              <a:rPr lang="pt-BR" dirty="0" smtClean="0"/>
              <a:t>DECISÃO NA AUDIÊNCIA DE CUSTÓDIA DEVE SER DEGRAVADA(RHC 77.014-STJ)</a:t>
            </a:r>
          </a:p>
          <a:p>
            <a:pPr algn="just"/>
            <a:r>
              <a:rPr lang="pt-BR" dirty="0" smtClean="0"/>
              <a:t>“Note-se </a:t>
            </a:r>
            <a:r>
              <a:rPr lang="pt-BR" dirty="0"/>
              <a:t>que o referido dispositivo faculta, durante a audiência de custódia, a utilização de mídia (gravação audiovisual) para registrar a oitiva da pessoa presa e eventuais postulações feitas pelas partes. Tal faculdade, no entanto, não permite ao magistrado desincumbir-se de fazer constar em ata escrita os fundamentos quanto à legalidade e à manutenção da prisão, bem assim de fornecer cópia da ata à pessoa presa e a seu </a:t>
            </a:r>
            <a:r>
              <a:rPr lang="pt-BR" dirty="0" smtClean="0"/>
              <a:t>defensor</a:t>
            </a:r>
          </a:p>
          <a:p>
            <a:pPr algn="just"/>
            <a:r>
              <a:rPr lang="pt-BR" dirty="0"/>
              <a:t>Tal controle pressupõe, por certo, a existência de ordem constritiva escrita e fundamentada da autoridade judiciária competente. Trata-se de garantia fundamental, que acabou sendo reproduzida pela legislação processual, a significar, em outras palavras, que a determinação judicial deve ser representada por palavras externadas por meio de letras (sinais gráficos que apontam algum significado) traçadas em papel ou em qualquer outra superfície de leitura. Esse é o método de comunicação linguística escolhida pela Constituição Federal para os casos de restrição da liberdade e que, conforme salientado, está sujeito a permanente controle judicial. Confira-se: Art. 5º Todos são iguais perante a lei [....] nos termos seguintes: [...] LXI - ninguém será preso senão em flagrante delito ou por ordem escrita e fundamentada de autoridade judiciária competente [...]</a:t>
            </a:r>
          </a:p>
        </p:txBody>
      </p:sp>
    </p:spTree>
    <p:extLst>
      <p:ext uri="{BB962C8B-B14F-4D97-AF65-F5344CB8AC3E}">
        <p14:creationId xmlns:p14="http://schemas.microsoft.com/office/powerpoint/2010/main" val="398953226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rmAutofit lnSpcReduction="10000"/>
          </a:bodyPr>
          <a:lstStyle/>
          <a:p>
            <a:r>
              <a:rPr lang="pt-BR" dirty="0"/>
              <a:t>Art. 8º Na audiência de custódia, a autoridade judicial entrevistará a pessoa presa em flagrante, devendo: </a:t>
            </a:r>
            <a:r>
              <a:rPr lang="pt-BR" dirty="0" smtClean="0"/>
              <a:t>[...]</a:t>
            </a:r>
          </a:p>
          <a:p>
            <a:r>
              <a:rPr lang="pt-BR" dirty="0" smtClean="0"/>
              <a:t> </a:t>
            </a:r>
            <a:r>
              <a:rPr lang="pt-BR" dirty="0"/>
              <a:t>§ 2º A oitiva da pessoa presa será registrada, preferencialmente, em mídia, dispensando-se a formalização de termo de manifestação da pessoa presa ou do conteúdo das postulações das partes, e ficará arquivada na unidade responsável pela audiência de custódia. </a:t>
            </a:r>
            <a:endParaRPr lang="pt-BR" dirty="0" smtClean="0"/>
          </a:p>
          <a:p>
            <a:r>
              <a:rPr lang="pt-BR" dirty="0" smtClean="0"/>
              <a:t>§ </a:t>
            </a:r>
            <a:r>
              <a:rPr lang="pt-BR" dirty="0"/>
              <a:t>3º A ata da audiência conterá, apenas e resumidamente, a deliberação fundamentada do magistrado quanto à legalidade e manutenção da prisão, cabimento de liberdade provisória sem ou com a imposição de medidas cautelares diversas da prisão, considerando-se o pedido de cada parte, como também as providências tomadas, em caso da constatação de indícios de tortura e maus tratos. </a:t>
            </a:r>
            <a:endParaRPr lang="pt-BR" dirty="0" smtClean="0"/>
          </a:p>
          <a:p>
            <a:r>
              <a:rPr lang="pt-BR" dirty="0" smtClean="0"/>
              <a:t>§ </a:t>
            </a:r>
            <a:r>
              <a:rPr lang="pt-BR" dirty="0"/>
              <a:t>4º Concluída a audiência de custódia, cópia da sua ata será entregue à pessoa presa em flagrante delito, ao Defensor e ao Ministério Público, tomando-se a ciência de todos, e apenas o auto de prisão em flagrante, com antecedentes e cópia da ata, seguirá para livre distribuição</a:t>
            </a:r>
          </a:p>
        </p:txBody>
      </p:sp>
    </p:spTree>
    <p:extLst>
      <p:ext uri="{BB962C8B-B14F-4D97-AF65-F5344CB8AC3E}">
        <p14:creationId xmlns:p14="http://schemas.microsoft.com/office/powerpoint/2010/main" val="23748605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FINALIDADE DESENCARCERADORA</a:t>
            </a:r>
            <a:r>
              <a:rPr lang="pt-BR" b="1" dirty="0"/>
              <a:t>?</a:t>
            </a:r>
            <a:endParaRPr lang="pt-BR" dirty="0"/>
          </a:p>
        </p:txBody>
      </p:sp>
      <p:sp>
        <p:nvSpPr>
          <p:cNvPr id="3" name="Espaço Reservado para Conteúdo 2"/>
          <p:cNvSpPr>
            <a:spLocks noGrp="1"/>
          </p:cNvSpPr>
          <p:nvPr>
            <p:ph sz="quarter" idx="13"/>
          </p:nvPr>
        </p:nvSpPr>
        <p:spPr/>
        <p:txBody>
          <a:bodyPr>
            <a:normAutofit lnSpcReduction="10000"/>
          </a:bodyPr>
          <a:lstStyle/>
          <a:p>
            <a:pPr algn="just"/>
            <a:r>
              <a:rPr lang="pt-BR" sz="2800" b="1" dirty="0"/>
              <a:t>CNJ-PROJETO “AUDIÊNCIA DE CUSTÓDIA”</a:t>
            </a:r>
            <a:r>
              <a:rPr lang="pt-BR" sz="2800" dirty="0"/>
              <a:t>- VIÉS IDEOLÓGICO- MUDANÇA DE CULTURA-CÉLULAS DE CONTRA-ENCARCERAMENTO-CENTRAIS DE ALTERNATIVAS PENAIS;</a:t>
            </a:r>
          </a:p>
          <a:p>
            <a:pPr algn="just"/>
            <a:r>
              <a:rPr lang="pt-BR" sz="2800" b="1" dirty="0"/>
              <a:t>AUDIÊNCIA DE CUSTÓDIA COMO FERRAMENTA DE LIBERTAÇÃO- </a:t>
            </a:r>
            <a:r>
              <a:rPr lang="pt-BR" sz="2800" dirty="0"/>
              <a:t>INTERROGATÓRIO PRO LIBERTATE-PRINCÍPIO DA ORALIDADE E IMEDIATIDADE-NÃO DEVE SER UM INTERROGATÓRIO ANTECIPADO;</a:t>
            </a:r>
          </a:p>
          <a:p>
            <a:endParaRPr lang="pt-BR" dirty="0"/>
          </a:p>
        </p:txBody>
      </p:sp>
    </p:spTree>
    <p:extLst>
      <p:ext uri="{BB962C8B-B14F-4D97-AF65-F5344CB8AC3E}">
        <p14:creationId xmlns:p14="http://schemas.microsoft.com/office/powerpoint/2010/main" val="1267314649"/>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PRE TRIAL DETENTION</a:t>
            </a:r>
            <a:endParaRPr lang="pt-BR" dirty="0"/>
          </a:p>
        </p:txBody>
      </p:sp>
      <p:sp>
        <p:nvSpPr>
          <p:cNvPr id="3" name="Espaço Reservado para Conteúdo 2"/>
          <p:cNvSpPr>
            <a:spLocks noGrp="1"/>
          </p:cNvSpPr>
          <p:nvPr>
            <p:ph sz="quarter" idx="13"/>
          </p:nvPr>
        </p:nvSpPr>
        <p:spPr/>
        <p:txBody>
          <a:bodyPr/>
          <a:lstStyle/>
          <a:p>
            <a:endParaRPr lang="pt-BR"/>
          </a:p>
        </p:txBody>
      </p:sp>
    </p:spTree>
    <p:extLst>
      <p:ext uri="{BB962C8B-B14F-4D97-AF65-F5344CB8AC3E}">
        <p14:creationId xmlns:p14="http://schemas.microsoft.com/office/powerpoint/2010/main" val="1299158966"/>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DENUNCIAÇÃO CALUNIOSA-TORTURA</a:t>
            </a:r>
            <a:endParaRPr lang="pt-BR" dirty="0"/>
          </a:p>
        </p:txBody>
      </p:sp>
      <p:sp>
        <p:nvSpPr>
          <p:cNvPr id="3" name="Espaço Reservado para Conteúdo 2"/>
          <p:cNvSpPr>
            <a:spLocks noGrp="1"/>
          </p:cNvSpPr>
          <p:nvPr>
            <p:ph sz="quarter" idx="13"/>
          </p:nvPr>
        </p:nvSpPr>
        <p:spPr/>
        <p:txBody>
          <a:bodyPr>
            <a:noAutofit/>
          </a:bodyPr>
          <a:lstStyle/>
          <a:p>
            <a:pPr algn="just"/>
            <a:r>
              <a:rPr lang="pt-BR" sz="1400" dirty="0"/>
              <a:t>HABEAS CORPUS Nº 193.319 - SP (2010/0229567-3) RELATOR : MINISTRO NEFI CORDEIRO IMPETRANTE : JULIANA PASCUTTI FERREIRA DE OLIVEIRA - DEFENSORA PÚBLICA IMPETRADO : TRIBUNAL DE JUSTIÇA DO ESTADO DE SÃO PAULO PACIENTE : OZEAS DE MIRANDA (PRESO) PACIENTE : FERNANDO LOPES DE OLIVEIRA (PRESO) PACIENTE : ELIAS LOPES DE OLIVEIRA (PRESO) EMENTA PENAL. PROCESSUAL PENAL. HABEAS CORPUS SUBSTITUTIVO DE RECURSO ESPECIAL, ORDINÁRIO OU DE REVISÃO CRIMINAL. NÃO CABIMENTO. TRÁFICO DE DROGAS E ASSOCIAÇÃO. FLAGRANTE PREPARADO. INOCORRÊNCIA. ART. 304 DO CP. USO DE DOCUMENTO FALSO. ALEGAÇÃO DE AUTODEFESA AFASTADA. 1. Ressalvada pessoal compreensão diversa, uniformizou o Superior Tribunal de Justiça ser inadequado o writ em substituição a recursos especial e ordinário, ou de revisão criminal, admitindo-se, de ofício, a concessão da ordem ante a constatação de ilegalidade flagrante, abuso de poder ou teratologia. 2. Nos termos dos precedentes desta Corte, afasta-se a alegação de flagrante preparado quando a atividade policial não provoca e nem induz ao cometimento do crime, sobretudo, em relação ao tipo do crime de tráfico ilícito de drogas, que é de ação múltipla, consumando-se já pela conduta de guardar e manter em depósito a substância entorpecente, conforme restou evidenciado na espécie. 3. Esta Corte, alinhando-se à posição adotada pelo Supremo Tribunal Federal, firmou o entendimento de que tanto a conduta de utilizar documento falso como a de atribuir-se falsa identidade para ocultar a condição de foragido caracterizam, respectivamente, o crime do art. 304 e do art. 307 do Código Penal, o que afasta a tese de autodefesa. 4. Habeas corpus não conhecido. </a:t>
            </a:r>
          </a:p>
        </p:txBody>
      </p:sp>
    </p:spTree>
    <p:extLst>
      <p:ext uri="{BB962C8B-B14F-4D97-AF65-F5344CB8AC3E}">
        <p14:creationId xmlns:p14="http://schemas.microsoft.com/office/powerpoint/2010/main" val="4068305877"/>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mentira</a:t>
            </a:r>
            <a:endParaRPr lang="pt-BR" dirty="0"/>
          </a:p>
        </p:txBody>
      </p:sp>
      <p:sp>
        <p:nvSpPr>
          <p:cNvPr id="3" name="Espaço Reservado para Conteúdo 2"/>
          <p:cNvSpPr>
            <a:spLocks noGrp="1"/>
          </p:cNvSpPr>
          <p:nvPr>
            <p:ph sz="quarter" idx="13"/>
          </p:nvPr>
        </p:nvSpPr>
        <p:spPr/>
        <p:txBody>
          <a:bodyPr>
            <a:normAutofit/>
          </a:bodyPr>
          <a:lstStyle/>
          <a:p>
            <a:pPr algn="just"/>
            <a:r>
              <a:rPr lang="pt-BR" sz="2400" dirty="0"/>
              <a:t>Por sua vez, </a:t>
            </a:r>
            <a:r>
              <a:rPr lang="pt-BR" sz="2400" dirty="0" smtClean="0"/>
              <a:t>GUSTAVO </a:t>
            </a:r>
            <a:r>
              <a:rPr lang="pt-BR" sz="2400" dirty="0"/>
              <a:t>BADARÓ afirma que a mentira do acusado é irrelevante sob o ponto de vista jurídico, já que de tal ato não lhe pode advir consequências negativas. Isso inclui até mesmo a denunciação caluniosa: “Se o acusado atribui a outrem a autoria do crime que lhe é imputado, sabendo ser este inocente, não cometerá o crime de denunciação caluniosa, se o fizer para se defender</a:t>
            </a:r>
            <a:r>
              <a:rPr lang="pt-BR" sz="2400" dirty="0" smtClean="0"/>
              <a:t>.” </a:t>
            </a:r>
            <a:r>
              <a:rPr lang="pt-BR" sz="2400" dirty="0"/>
              <a:t>No entanto, não se pode atribuir a essa irrelevância o status de um direito.</a:t>
            </a:r>
          </a:p>
        </p:txBody>
      </p:sp>
    </p:spTree>
    <p:extLst>
      <p:ext uri="{BB962C8B-B14F-4D97-AF65-F5344CB8AC3E}">
        <p14:creationId xmlns:p14="http://schemas.microsoft.com/office/powerpoint/2010/main" val="3101004010"/>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MENTIRA DEFENSIVA(TOLERADA)</a:t>
            </a:r>
            <a:br>
              <a:rPr lang="pt-BR" dirty="0" smtClean="0"/>
            </a:br>
            <a:r>
              <a:rPr lang="pt-BR" dirty="0" smtClean="0"/>
              <a:t>MENTIRA AGRESSIVA</a:t>
            </a:r>
            <a:endParaRPr lang="pt-BR" dirty="0"/>
          </a:p>
        </p:txBody>
      </p:sp>
      <p:sp>
        <p:nvSpPr>
          <p:cNvPr id="3" name="Espaço Reservado para Conteúdo 2"/>
          <p:cNvSpPr>
            <a:spLocks noGrp="1"/>
          </p:cNvSpPr>
          <p:nvPr>
            <p:ph sz="quarter" idx="13"/>
          </p:nvPr>
        </p:nvSpPr>
        <p:spPr/>
        <p:txBody>
          <a:bodyPr>
            <a:normAutofit fontScale="92500" lnSpcReduction="10000"/>
          </a:bodyPr>
          <a:lstStyle/>
          <a:p>
            <a:pPr algn="just"/>
            <a:r>
              <a:rPr lang="pt-BR" dirty="0"/>
              <a:t>Para </a:t>
            </a:r>
            <a:r>
              <a:rPr lang="pt-BR" dirty="0" smtClean="0"/>
              <a:t>VLADIMIR </a:t>
            </a:r>
            <a:r>
              <a:rPr lang="pt-BR" dirty="0"/>
              <a:t>ARAS, buscando fundamentos na doutrina norte-americana, lembra que o </a:t>
            </a:r>
            <a:r>
              <a:rPr lang="pt-BR" i="1" dirty="0" err="1"/>
              <a:t>privilege</a:t>
            </a:r>
            <a:r>
              <a:rPr lang="pt-BR" i="1" dirty="0"/>
              <a:t> </a:t>
            </a:r>
            <a:r>
              <a:rPr lang="pt-BR" i="1" dirty="0" err="1"/>
              <a:t>against</a:t>
            </a:r>
            <a:r>
              <a:rPr lang="pt-BR" i="1" dirty="0"/>
              <a:t> self-</a:t>
            </a:r>
            <a:r>
              <a:rPr lang="pt-BR" i="1" dirty="0" err="1"/>
              <a:t>incrimination</a:t>
            </a:r>
            <a:r>
              <a:rPr lang="pt-BR" dirty="0"/>
              <a:t> não permite que o réu minta, pois sua mentira vai atingir direitos de terceiros, como os da vítima ou de sua família. Ademais, a mentira acarreta prejuízo a administração da Justiça, podendo expor o Poder Judiciário ao ridículo e ameaçar sua credibilidade perante a sociedade[12]. Segundo o autor:</a:t>
            </a:r>
          </a:p>
          <a:p>
            <a:pPr algn="just"/>
            <a:r>
              <a:rPr lang="pt-BR" dirty="0"/>
              <a:t>Ao proferir a sentença condenatória, o juiz deve averiguar as circunstâncias judiciais do art. 59 do Código Penal e ali terá ensejo para repreender com mais rigor o réu mendaz, o mentiroso contumaz, o enganador. Esse deve merecer pena-base superior à daquele réu que silencia ou à daquele que sustenta sua versão fática sem recorrer a mentiras escandalosas ou a outras fabulações dolosas. (…) nesses casos, o juiz estará autorizado a fixar a pena-base acima do mínimo legal (CP, art. 59, II).</a:t>
            </a:r>
          </a:p>
          <a:p>
            <a:pPr algn="just"/>
            <a:r>
              <a:rPr lang="pt-BR" dirty="0"/>
              <a:t>Com posição semelhante, AUGUSTO VINÍCIUS FONSECA E SILVA, Magistrado do Estado de Minas Gerais, defende que a mentira vai de encontro ao princípio da boa-fé processual, bem como é conduta antiética que não pode ser chancelada pelo Estado.</a:t>
            </a:r>
          </a:p>
          <a:p>
            <a:pPr algn="just"/>
            <a:r>
              <a:rPr lang="pt-BR" dirty="0"/>
              <a:t>Por conseguinte, a mentira pode ser usada para valorar a pena-base com supedâneo no art. 59 do Código Penal, autorizando o juiz a fixar a pena acima do mínimo legal</a:t>
            </a:r>
          </a:p>
          <a:p>
            <a:endParaRPr lang="pt-BR" dirty="0"/>
          </a:p>
        </p:txBody>
      </p:sp>
    </p:spTree>
    <p:extLst>
      <p:ext uri="{BB962C8B-B14F-4D97-AF65-F5344CB8AC3E}">
        <p14:creationId xmlns:p14="http://schemas.microsoft.com/office/powerpoint/2010/main" val="221192288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CASO MIZAEL BISPO</a:t>
            </a:r>
            <a:endParaRPr lang="pt-BR" dirty="0"/>
          </a:p>
        </p:txBody>
      </p:sp>
      <p:sp>
        <p:nvSpPr>
          <p:cNvPr id="3" name="Espaço Reservado para Conteúdo 2"/>
          <p:cNvSpPr>
            <a:spLocks noGrp="1"/>
          </p:cNvSpPr>
          <p:nvPr>
            <p:ph sz="quarter" idx="13"/>
          </p:nvPr>
        </p:nvSpPr>
        <p:spPr/>
        <p:txBody>
          <a:bodyPr/>
          <a:lstStyle/>
          <a:p>
            <a:pPr algn="just"/>
            <a:r>
              <a:rPr lang="pt-BR" dirty="0"/>
              <a:t>Infelizmente, não existe o crime de perjúrio no ordenamento jurídico pátrio. Por outro lado, não há dúvida sobre o direito ao silêncio, podendo o réu durante o seu interrogatório nada responder sobre uma ou todas as questões que lhe forem dirigidas, sem que isso possa lhe acarretar qualquer prejuízo. Todavia, uma coisa é permanecer em silêncio, ato nitidamente omissivo, outra bem diferente é mentir, conduta altamente ativa, antiética e contrária aos valores mais comezinhos da sociedade, não nos parecendo, assim, que exista uma garantia ao suposto direito invocado. Na verdade, não estamos diante de um direito de mentir, mas simplesmente da não punição criminal da mentira, salvo se a sua postura redundar na inculpação de terceiros, no desvio da investigação para a busca de fatos inexistentes, ou mesmo se consubstanciar na assunção de ilícitos executados por outras pessoas (com o objetivo de inocentar o real criminoso, dando-lhe proteção em troca de uma promessa de recompensa ou qualquer outra espécie de benefício escuso). Com o devido respeito, não se pode tolerar o perjúrio como se fosse uma garantia constitucional, até pelo fato de o réu não precisar mentir para exercer o seu direito ao silêncio.</a:t>
            </a:r>
          </a:p>
        </p:txBody>
      </p:sp>
    </p:spTree>
    <p:extLst>
      <p:ext uri="{BB962C8B-B14F-4D97-AF65-F5344CB8AC3E}">
        <p14:creationId xmlns:p14="http://schemas.microsoft.com/office/powerpoint/2010/main" val="68839877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lstStyle/>
          <a:p>
            <a:pPr algn="just"/>
            <a:r>
              <a:rPr lang="pt-BR" dirty="0"/>
              <a:t>A verdade é sempre um valor a ser defendido pelo Estado, o qual jamais poderá permitir e estimular a mendacidade. Esclarecendo, caso silencie, nada lhe acarretará; logo, não precisa mentir. Ao mentir, o acusado o faz de modo intencional, notadamente para enganar o julgador, na espécie, os jurados, e beneficiar-se da própria torpeza, perfídia ou malícia, em detrimento de bens jurídicos relevantes para a Magna Carta e o processo penal. Se o réu não está obrigado a falar, está cristalino que não precisa mentir. Como ensina Andrey Borges de Mendonça (Prisão e outras Medidas Cautelares Pessoais, 2011, Método, p. 194): “Parece-nos, assim, que se o juiz constatar que o réu mentiu, poderá considerar tal circunstância no momento da pena. Não é que se esteja estimulando a confessar – até porque para isto já há uma circunstância atenuante genérica -, mas apenas negando que ao juiz e ao Poder Judiciário possa se admitir que o réu </a:t>
            </a:r>
          </a:p>
        </p:txBody>
      </p:sp>
    </p:spTree>
    <p:extLst>
      <p:ext uri="{BB962C8B-B14F-4D97-AF65-F5344CB8AC3E}">
        <p14:creationId xmlns:p14="http://schemas.microsoft.com/office/powerpoint/2010/main" val="912812365"/>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Autofit/>
          </a:bodyPr>
          <a:lstStyle/>
          <a:p>
            <a:pPr algn="just"/>
            <a:r>
              <a:rPr lang="pt-BR" sz="1600" dirty="0"/>
              <a:t>venha em juízo e, perante um agente do Estado, possa mentir livremente, como se isto fosse algo normal e aceitável, como se entende atualmente”. Ora, como a mentira tem por escopo iludir os jurados, ludibriar o “</a:t>
            </a:r>
            <a:r>
              <a:rPr lang="pt-BR" sz="1600" dirty="0" err="1"/>
              <a:t>ex</a:t>
            </a:r>
            <a:r>
              <a:rPr lang="pt-BR" sz="1600" dirty="0"/>
              <a:t> adverso”, enganar a coletividade e provocar um erro judiciário, tal circunstância negativa sobre a personalidade do acusado será sopesada pelo juiz-presidente na fixação da pena, nos termos do art. 59 do CP. A mentira jamais poderá ser interpretada como direito ínsito, mas como subterfúgio repudiável ao exercício da atividade investigativa e judicante. Parafraseando Pedro Reis (Dever de verdade – Direito de mentir. História do pensamento jurídico. Revista da Faculdade de Direito da Universidade de Lisboa. Lisboa. Coimbra Editora. p. 457 e 462, respectivamente), “é de ter-se sempre em conta que onde o silêncio for útil, não se justifica a mentira”, pelo que “do direito de calar não decorre um direito de falsear uma declaração”. Para Antônio Pedro Barbas Homem (O que é direito?, Lisboa. Principia Editora, Reimpressão, 2007, p. 66), a “verdade brilha e guia a nossa liberdade e a nossa vontade”, ao passo que a mentira, ao contrário, “conduz à escuridão e ao vazio</a:t>
            </a:r>
            <a:r>
              <a:rPr lang="pt-BR" sz="1600" dirty="0" smtClean="0"/>
              <a:t>”.</a:t>
            </a:r>
          </a:p>
        </p:txBody>
      </p:sp>
    </p:spTree>
    <p:extLst>
      <p:ext uri="{BB962C8B-B14F-4D97-AF65-F5344CB8AC3E}">
        <p14:creationId xmlns:p14="http://schemas.microsoft.com/office/powerpoint/2010/main" val="1103001343"/>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lstStyle/>
          <a:p>
            <a:pPr algn="just"/>
            <a:r>
              <a:rPr lang="pt-BR" sz="1800" dirty="0"/>
              <a:t> Não se exige o heroísmo do acusado de dizer a verdade auto incriminadora, ou seja, o comportamento de dizer a verdade não é imposto, mas isso não quer dizer que exista o direito de mentir. De acordo com </a:t>
            </a:r>
            <a:r>
              <a:rPr lang="pt-BR" sz="1800" dirty="0" err="1"/>
              <a:t>Theodomiro</a:t>
            </a:r>
            <a:r>
              <a:rPr lang="pt-BR" sz="1800" dirty="0"/>
              <a:t> Dias Neto (O direito ao silêncio: tratamento nos direitos alemão e norte-americano. Revista Brasileira de Ciências Criminais, n. 19, São Paulo: RT, 1997, p. 187” (“Apud” Thiago </a:t>
            </a:r>
            <a:r>
              <a:rPr lang="pt-BR" sz="1800" dirty="0" err="1"/>
              <a:t>Bottino</a:t>
            </a:r>
            <a:r>
              <a:rPr lang="pt-BR" sz="1800" dirty="0"/>
              <a:t>. O direito ao silêncio na jurisprudência do STF. São Paulo: Campus Jurídico, 2008, p. 73), a jurisprudência alemã tem, contrariamente da doutrina, “assumido posição diversa, no que se refere à pena, ao interpretar a mentira como indício da personalidade do acusado”. Diga-se, por fim, que ao lado dos direitos fundamentais existe uma segunda dimensão, representada pelos deveres fundamentais, isto é, o dever do homem de respeitar determinados valores relevantes para a vida em comunidade, de tal modo que os direitos devem ser os canais institucionais que permitam a realização dos deveres (+ 2 anos). LEANDRO JORGE BITTENCOURT CANO Juiz de </a:t>
            </a:r>
            <a:r>
              <a:rPr lang="pt-BR" sz="1800" dirty="0" smtClean="0"/>
              <a:t>Direito- Processo nº 572-2010.</a:t>
            </a:r>
            <a:endParaRPr lang="pt-BR" sz="1800" dirty="0"/>
          </a:p>
          <a:p>
            <a:endParaRPr lang="pt-BR" dirty="0"/>
          </a:p>
        </p:txBody>
      </p:sp>
    </p:spTree>
    <p:extLst>
      <p:ext uri="{BB962C8B-B14F-4D97-AF65-F5344CB8AC3E}">
        <p14:creationId xmlns:p14="http://schemas.microsoft.com/office/powerpoint/2010/main" val="332505129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preventiva</a:t>
            </a:r>
            <a:endParaRPr lang="pt-BR" dirty="0"/>
          </a:p>
        </p:txBody>
      </p:sp>
      <p:sp>
        <p:nvSpPr>
          <p:cNvPr id="3" name="Espaço Reservado para Conteúdo 2"/>
          <p:cNvSpPr>
            <a:spLocks noGrp="1"/>
          </p:cNvSpPr>
          <p:nvPr>
            <p:ph sz="quarter" idx="13"/>
          </p:nvPr>
        </p:nvSpPr>
        <p:spPr/>
        <p:txBody>
          <a:bodyPr/>
          <a:lstStyle/>
          <a:p>
            <a:r>
              <a:rPr lang="pt-BR" sz="4000" dirty="0" smtClean="0"/>
              <a:t>Fumus </a:t>
            </a:r>
            <a:r>
              <a:rPr lang="pt-BR" sz="4000" dirty="0" err="1" smtClean="0"/>
              <a:t>Comissi</a:t>
            </a:r>
            <a:r>
              <a:rPr lang="pt-BR" sz="4000" dirty="0" smtClean="0"/>
              <a:t> Delicti(pressupostos)</a:t>
            </a:r>
          </a:p>
          <a:p>
            <a:r>
              <a:rPr lang="pt-BR" sz="4000" dirty="0" smtClean="0"/>
              <a:t>Periculum </a:t>
            </a:r>
            <a:r>
              <a:rPr lang="pt-BR" sz="4000" dirty="0" err="1" smtClean="0"/>
              <a:t>Libertatis</a:t>
            </a:r>
            <a:r>
              <a:rPr lang="pt-BR" sz="4000" dirty="0" smtClean="0"/>
              <a:t>(requisitos)</a:t>
            </a:r>
          </a:p>
          <a:p>
            <a:r>
              <a:rPr lang="pt-BR" sz="4000" dirty="0" smtClean="0"/>
              <a:t>Condições de Admissibilidade</a:t>
            </a:r>
          </a:p>
          <a:p>
            <a:endParaRPr lang="pt-BR" dirty="0"/>
          </a:p>
        </p:txBody>
      </p:sp>
    </p:spTree>
    <p:extLst>
      <p:ext uri="{BB962C8B-B14F-4D97-AF65-F5344CB8AC3E}">
        <p14:creationId xmlns:p14="http://schemas.microsoft.com/office/powerpoint/2010/main" val="116136871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AMEAÇA-MARIA DA PENHA</a:t>
            </a:r>
            <a:endParaRPr lang="pt-BR" dirty="0"/>
          </a:p>
        </p:txBody>
      </p:sp>
      <p:sp>
        <p:nvSpPr>
          <p:cNvPr id="3" name="Espaço Reservado para Conteúdo 2"/>
          <p:cNvSpPr>
            <a:spLocks noGrp="1"/>
          </p:cNvSpPr>
          <p:nvPr>
            <p:ph sz="quarter" idx="13"/>
          </p:nvPr>
        </p:nvSpPr>
        <p:spPr/>
        <p:txBody>
          <a:bodyPr>
            <a:noAutofit/>
          </a:bodyPr>
          <a:lstStyle/>
          <a:p>
            <a:pPr algn="just"/>
            <a:r>
              <a:rPr lang="pt-BR" sz="1200" dirty="0"/>
              <a:t>EMENTA: HABEAS CORPUS – VIOLÊNCIA DOMÉSTICA E FAMILIAR – AMEAÇA – PRISÃO PREVENTIVA DECRETADA PELO JUÍZO A QUO – DESCUMPRIMENTO DE MEDIDAS PROTETIVAS – ALEGAÇÃO DE QUE O CRIME EM COMENTO NÃO COMPORTA PRISÃO PREVENTIVA – CONSTRANGIMENTO ILEGAL NÃO DEMONSTRADO – PRESENÇA DO REQUISITO DA GARANTIA DA ORDEM PÚBLICA – NECESSIDADE DE SALVAGUARDAR A INTEGRIDADE FÍSICA E PSÍQUICA DA VÍTIMA – INTELIGÊNCIA DO INCISO III, DO ART. 313 DO CPP QUE AUTORIZA PRISÃO CAUTELAR EM CRIMES RELATIVOS À VIOLÊNCIA DOMÉSTICA E FAMILIAR, INDEPENDENTE DA SUA NATUREZA OU PENA COMINADA – PROPORCIONALIDADE E RAZOABILIDADE DA MEDIDA – PRECEDENTE –PRINCÍPIO DA CONFIANÇA DO JUIZ DA CAUSA – ORDEM CONHECIDA E DENEGADA – UNANIMIDADE. 1. Paciente denunciado como incurso nas sanções punitivas da Lei nº 11.340/2006 (Maria da Penha) 2. Alegação de que o crime de ameaça não comporta decretação de prisão preventiva, sendo tal medida desproporcional e desarrazoada. 3.Constrangimento ilegal não evidenciado em decorrência da constatação do requisito do art. 312 do CPP para justificar a prisão preventiva do paciente, qual seja a garantia da ordem pública, bem como a apontada necessidade de resguardar a integridade física e psíquica da vítima pelo Juízo a quo, ante o descumprimento de medidas protetivas anteriormente decretadas. 4. Em que pese a pena cominada ao crime de ameaça não ultrapassar a pena máxima de 04 (quatro) anos, nos termos do inciso III, do art. 313, do CPP e da Lei Maria da Penha, cabe a decretação de prisão preventiva nessa espécie de crime quando for verificada sua ocorrência em âmbito de violência doméstica e familiar, tendo em vista a preservação da vítima de crimes mais graves. 5. Aplicação do princípio da confiança no juiz da causa, que está em melhor condição de avaliar se a segregação cautelar do paciente se revela necessária. ORDEM CONHECIDA E DENEGADA. UNANIMIDADE DOS </a:t>
            </a:r>
            <a:r>
              <a:rPr lang="pt-BR" sz="1200" dirty="0" smtClean="0"/>
              <a:t>VOTOS( TJ-PA- BELÉM </a:t>
            </a:r>
            <a:r>
              <a:rPr lang="pt-BR" sz="1200" dirty="0"/>
              <a:t>SECRETARIA CÂMARAS CRIMINAIS REUNIDAS 00118390220168140000 20160439223044 ACÓRDÃO - DOC: 20160439223044 Nº </a:t>
            </a:r>
            <a:r>
              <a:rPr lang="pt-BR" sz="1200" dirty="0" smtClean="0"/>
              <a:t>166844)</a:t>
            </a:r>
            <a:endParaRPr lang="pt-BR" sz="1200" dirty="0"/>
          </a:p>
        </p:txBody>
      </p:sp>
    </p:spTree>
    <p:extLst>
      <p:ext uri="{BB962C8B-B14F-4D97-AF65-F5344CB8AC3E}">
        <p14:creationId xmlns:p14="http://schemas.microsoft.com/office/powerpoint/2010/main" val="21293911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pt-BR" dirty="0" smtClean="0"/>
              <a:t>PRECEITOS DO CNJ</a:t>
            </a:r>
            <a:endParaRPr lang="pt-BR" dirty="0"/>
          </a:p>
        </p:txBody>
      </p:sp>
      <p:sp>
        <p:nvSpPr>
          <p:cNvPr id="3" name="Espaço Reservado para Conteúdo 2"/>
          <p:cNvSpPr>
            <a:spLocks noGrp="1"/>
          </p:cNvSpPr>
          <p:nvPr>
            <p:ph sz="quarter" idx="13"/>
          </p:nvPr>
        </p:nvSpPr>
        <p:spPr/>
        <p:txBody>
          <a:bodyPr>
            <a:noAutofit/>
          </a:bodyPr>
          <a:lstStyle/>
          <a:p>
            <a:pPr algn="just"/>
            <a:r>
              <a:rPr lang="pt-BR" sz="2400" dirty="0"/>
              <a:t>PRENDE-SE MAL E </a:t>
            </a:r>
            <a:r>
              <a:rPr lang="pt-BR" sz="2400" dirty="0" smtClean="0"/>
              <a:t>MUITO;</a:t>
            </a:r>
          </a:p>
          <a:p>
            <a:pPr algn="just"/>
            <a:r>
              <a:rPr lang="pt-BR" sz="2400" dirty="0" smtClean="0"/>
              <a:t>4ª </a:t>
            </a:r>
            <a:r>
              <a:rPr lang="pt-BR" sz="2400" dirty="0"/>
              <a:t>MAIOR POPULAÇÃO CARCERÁRIA DO </a:t>
            </a:r>
            <a:r>
              <a:rPr lang="pt-BR" sz="2400" dirty="0" smtClean="0"/>
              <a:t>MUNDO;</a:t>
            </a:r>
          </a:p>
          <a:p>
            <a:pPr algn="just"/>
            <a:r>
              <a:rPr lang="pt-BR" sz="2400" dirty="0" smtClean="0"/>
              <a:t> </a:t>
            </a:r>
            <a:r>
              <a:rPr lang="pt-BR" sz="2400" dirty="0"/>
              <a:t>PRESOS PARA GRUPOS DE 100 MIL </a:t>
            </a:r>
            <a:r>
              <a:rPr lang="pt-BR" sz="2400" dirty="0" smtClean="0"/>
              <a:t>HABITANTES;</a:t>
            </a:r>
          </a:p>
          <a:p>
            <a:pPr algn="just"/>
            <a:r>
              <a:rPr lang="pt-BR" sz="2400" dirty="0" smtClean="0"/>
              <a:t> </a:t>
            </a:r>
            <a:r>
              <a:rPr lang="pt-BR" sz="2400" dirty="0"/>
              <a:t>INDÍCES DE </a:t>
            </a:r>
            <a:r>
              <a:rPr lang="pt-BR" sz="2400" dirty="0" smtClean="0"/>
              <a:t>ELUCIDAÇÃO;</a:t>
            </a:r>
          </a:p>
          <a:p>
            <a:pPr algn="just"/>
            <a:r>
              <a:rPr lang="pt-BR" sz="2400" dirty="0" smtClean="0"/>
              <a:t> </a:t>
            </a:r>
            <a:r>
              <a:rPr lang="pt-BR" sz="2400" dirty="0"/>
              <a:t>AUMENTO DA </a:t>
            </a:r>
            <a:r>
              <a:rPr lang="pt-BR" sz="2400" dirty="0" smtClean="0"/>
              <a:t>CRIMINALIDADE;</a:t>
            </a:r>
          </a:p>
          <a:p>
            <a:pPr algn="just"/>
            <a:r>
              <a:rPr lang="pt-BR" sz="2400" dirty="0" smtClean="0"/>
              <a:t> </a:t>
            </a:r>
            <a:r>
              <a:rPr lang="pt-BR" sz="2400" dirty="0"/>
              <a:t>PERCENTUAL DE PRESOS QUE VÃO PARA A AUDIÊNCIA DE </a:t>
            </a:r>
            <a:r>
              <a:rPr lang="pt-BR" sz="2400" dirty="0" smtClean="0"/>
              <a:t>CUSTÓDIA;</a:t>
            </a:r>
          </a:p>
          <a:p>
            <a:pPr algn="just"/>
            <a:r>
              <a:rPr lang="pt-BR" sz="2400" dirty="0" smtClean="0"/>
              <a:t>HIPERENCARCERAMENTO;</a:t>
            </a:r>
            <a:endParaRPr lang="pt-BR" sz="2400" dirty="0"/>
          </a:p>
          <a:p>
            <a:pPr algn="just"/>
            <a:endParaRPr lang="pt-BR" sz="2800" dirty="0"/>
          </a:p>
        </p:txBody>
      </p:sp>
    </p:spTree>
    <p:extLst>
      <p:ext uri="{BB962C8B-B14F-4D97-AF65-F5344CB8AC3E}">
        <p14:creationId xmlns:p14="http://schemas.microsoft.com/office/powerpoint/2010/main" val="259128911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lstStyle/>
          <a:p>
            <a:pPr algn="just"/>
            <a:r>
              <a:rPr lang="pt-BR" dirty="0"/>
              <a:t>Esta é a orientação do STJ: HABEAS CORPUS. PROCESSUAL PENAL. VIOLÊNCIA DOMÉSTICA CONTRA A MULHER. LIBERDADE PROVISÓRIA. INDEFERIMENTO. FUNDAMENTAÇÃO IDÔNEA. ACAUTELAMENTO DA INTEGRIDADE FÍSICA DAS VÍTIMAS. CONSTRANGIMENTO ILEGAL NÃO EVIDENCIADO. CRIME APENADO COM DETENÇÃO. POSSIBILIDADE DE DECRETAÇÃO DA CUSTÓDIA. INTELIGÊNCIA DO ART. 313, INCISO IV, DO CPP. 1. É legal a decisão que indeferiu o pedido de liberdade provisória que, partindo da singularidade do caso concreto, assevera a necessidade de acautelamento da integridade, sobretudo física, das vítimas, as quais, ao que consta dos autos, correm risco de sofrerem novas agressões, em se considerando o histórico do Paciente. 2. A despeito de os crimes pelos quais responde o Paciente serem punidos com detenção, o próprio ordenamento jurídico – art. 313, inciso IV, do Código de Processo Penal, com a redação dada pela Lei nº 11.340/2006 – prevê a possibilidade de decretação de prisão preventiva nessas hipóteses, em circunstâncias especiais, com vistas a garantir a execução de medidas protetivas de urgência. 3. Ordem denegada.</a:t>
            </a:r>
          </a:p>
        </p:txBody>
      </p:sp>
    </p:spTree>
    <p:extLst>
      <p:ext uri="{BB962C8B-B14F-4D97-AF65-F5344CB8AC3E}">
        <p14:creationId xmlns:p14="http://schemas.microsoft.com/office/powerpoint/2010/main" val="2837473105"/>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rmAutofit fontScale="85000" lnSpcReduction="10000"/>
          </a:bodyPr>
          <a:lstStyle/>
          <a:p>
            <a:pPr algn="just"/>
            <a:r>
              <a:rPr lang="pt-BR" dirty="0"/>
              <a:t>É intuitivo que cabe o decreto preventivo diretamente, ainda que sem haver medidas protetivas prévias, em se tratando de crimes com pena máxima superior a 4 anos envolvendo violência doméstica e familiar, tais como estupro, homicídio, tentativa de homicídio, lesões graves ou gravíssimas, lesões seguidas de morte etc. Para isso o legislador não precisaria ter criado o antigo inciso </a:t>
            </a:r>
            <a:r>
              <a:rPr lang="pt-BR" dirty="0">
                <a:hlinkClick r:id="rId2" tooltip="Inciso IV do Artigo 313 do Decreto Lei nº 3.689 de 03 de Outubro de 1941"/>
              </a:rPr>
              <a:t>IV</a:t>
            </a:r>
            <a:r>
              <a:rPr lang="pt-BR" dirty="0"/>
              <a:t> do artigo </a:t>
            </a:r>
            <a:r>
              <a:rPr lang="pt-BR" dirty="0">
                <a:hlinkClick r:id="rId3" tooltip="Artigo 313 do Decreto Lei nº 3.689 de 03 de Outubro de 1941"/>
              </a:rPr>
              <a:t>313</a:t>
            </a:r>
            <a:r>
              <a:rPr lang="pt-BR" dirty="0"/>
              <a:t>, </a:t>
            </a:r>
            <a:r>
              <a:rPr lang="pt-BR" dirty="0">
                <a:hlinkClick r:id="rId4" tooltip="Decreto-lei nº 3.689, de 3 de outubro de 1941."/>
              </a:rPr>
              <a:t>CPP</a:t>
            </a:r>
            <a:r>
              <a:rPr lang="pt-BR" dirty="0"/>
              <a:t> (ora revogado) ou o atual inciso III do mesmo artigo, redigido nos termos da Lei </a:t>
            </a:r>
            <a:r>
              <a:rPr lang="pt-BR" dirty="0">
                <a:hlinkClick r:id="rId5" tooltip="Lei nº 12.403, de 4 de maio de 2011."/>
              </a:rPr>
              <a:t>12.403</a:t>
            </a:r>
            <a:r>
              <a:rPr lang="pt-BR" dirty="0"/>
              <a:t>/11. A própria criação dos dispositivos acima mencionados está a indicar que eles se destinam aos casos de crimes para os quais normalmente não seria cabível a preventiva. Na época do artigo </a:t>
            </a:r>
            <a:r>
              <a:rPr lang="pt-BR" dirty="0">
                <a:hlinkClick r:id="rId6" tooltip="Artigo 42 da Lei nº 11.340 de 07 de Agosto de 2006"/>
              </a:rPr>
              <a:t>42</a:t>
            </a:r>
            <a:r>
              <a:rPr lang="pt-BR" dirty="0"/>
              <a:t> da </a:t>
            </a:r>
            <a:r>
              <a:rPr lang="pt-BR" dirty="0">
                <a:hlinkClick r:id="rId7" tooltip="Lei nº 11.340, de 7 de agosto de 2006."/>
              </a:rPr>
              <a:t>Lei Maria da Penha</a:t>
            </a:r>
            <a:r>
              <a:rPr lang="pt-BR" dirty="0"/>
              <a:t> (que criou o inciso </a:t>
            </a:r>
            <a:r>
              <a:rPr lang="pt-BR" dirty="0">
                <a:hlinkClick r:id="rId2" tooltip="Inciso IV do Artigo 313 do Decreto Lei nº 3.689 de 03 de Outubro de 1941"/>
              </a:rPr>
              <a:t>IV</a:t>
            </a:r>
            <a:r>
              <a:rPr lang="pt-BR" dirty="0"/>
              <a:t>, do artigo </a:t>
            </a:r>
            <a:r>
              <a:rPr lang="pt-BR" dirty="0">
                <a:hlinkClick r:id="rId3" tooltip="Artigo 313 do Decreto Lei nº 3.689 de 03 de Outubro de 1941"/>
              </a:rPr>
              <a:t>313</a:t>
            </a:r>
            <a:r>
              <a:rPr lang="pt-BR" dirty="0"/>
              <a:t>, </a:t>
            </a:r>
            <a:r>
              <a:rPr lang="pt-BR" dirty="0">
                <a:hlinkClick r:id="rId4" tooltip="Decreto-lei nº 3.689, de 3 de outubro de 1941."/>
              </a:rPr>
              <a:t>CPP</a:t>
            </a:r>
            <a:r>
              <a:rPr lang="pt-BR" dirty="0"/>
              <a:t>) para abranger os crimes apenados com detenção e facilitar a preventiva nos casos de descumprimento de medidas protetivas, já que normalmente não seria possível esse recurso a não ser em casos excepcionais. Agora, para os crimes apenados até 4 anos (reclusão ou detenção), quando, normalmente, também não seria possível a preventiva. O dispositivo é criado como um mecanismo de eficácia das medidas protetivas de urgência, um instrumento de força para sua imposição e cumprimento efetivo. E essa força é necessária somente para os casos em que a preventiva não seja cabível diretamente, senão não haveria necessidade de recurso ao antigo inciso IV, atual inciso </a:t>
            </a:r>
            <a:r>
              <a:rPr lang="pt-BR" dirty="0" err="1">
                <a:hlinkClick r:id="rId8" tooltip="Inciso III do Artigo 313 do Decreto Lei nº 3.689 de 03 de Outubro de 1941"/>
              </a:rPr>
              <a:t>III</a:t>
            </a:r>
            <a:r>
              <a:rPr lang="pt-BR" dirty="0" err="1"/>
              <a:t>do</a:t>
            </a:r>
            <a:r>
              <a:rPr lang="pt-BR" dirty="0"/>
              <a:t> artigo </a:t>
            </a:r>
            <a:r>
              <a:rPr lang="pt-BR" dirty="0">
                <a:hlinkClick r:id="rId3" tooltip="Artigo 313 do Decreto Lei nº 3.689 de 03 de Outubro de 1941"/>
              </a:rPr>
              <a:t>313</a:t>
            </a:r>
            <a:r>
              <a:rPr lang="pt-BR" dirty="0"/>
              <a:t>, </a:t>
            </a:r>
            <a:r>
              <a:rPr lang="pt-BR" dirty="0">
                <a:hlinkClick r:id="rId4" tooltip="Decreto-lei nº 3.689, de 3 de outubro de 1941."/>
              </a:rPr>
              <a:t>CPP</a:t>
            </a:r>
            <a:r>
              <a:rPr lang="pt-BR" dirty="0"/>
              <a:t>, mas simplesmente, considerando o fundamento da ordem pública, dever-se-ia proceder ao decreto extremo com base no próprio artigo </a:t>
            </a:r>
            <a:r>
              <a:rPr lang="pt-BR" dirty="0">
                <a:hlinkClick r:id="rId9" tooltip="Artigo 312 do Decreto Lei nº 3.689 de 03 de Outubro de 1941"/>
              </a:rPr>
              <a:t>312</a:t>
            </a:r>
            <a:r>
              <a:rPr lang="pt-BR" dirty="0"/>
              <a:t> c/c 313, I, </a:t>
            </a:r>
            <a:r>
              <a:rPr lang="pt-BR" dirty="0">
                <a:hlinkClick r:id="rId4" tooltip="Decreto-lei nº 3.689, de 3 de outubro de 1941."/>
              </a:rPr>
              <a:t>CPP</a:t>
            </a:r>
            <a:r>
              <a:rPr lang="pt-BR" dirty="0"/>
              <a:t>. É, portanto, nítido que o dispositivo se refere tão somente aos casos em que normalmente não caberia preventiva direta, tornando sua aplicação viável “para” a garantia das medidas protetivas previamente impostas e violadas pelo investigado ou réu.</a:t>
            </a:r>
          </a:p>
        </p:txBody>
      </p:sp>
    </p:spTree>
    <p:extLst>
      <p:ext uri="{BB962C8B-B14F-4D97-AF65-F5344CB8AC3E}">
        <p14:creationId xmlns:p14="http://schemas.microsoft.com/office/powerpoint/2010/main" val="308805265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rmAutofit fontScale="62500" lnSpcReduction="20000"/>
          </a:bodyPr>
          <a:lstStyle/>
          <a:p>
            <a:pPr algn="just" fontAlgn="t"/>
            <a:r>
              <a:rPr lang="pt-BR" dirty="0"/>
              <a:t>“HABEAS CORPUS. AMEAÇA. LEI MARIA DA PENHA. PERICULUM LIBERTATIS. GARANTIA DA ORDEM PÚBLICA EM FUNÇÃO DO RISCO DE REITERAÇÃO DELITIVA. SEGURANÇA DA MULHER EM SITUAÇÃO DE RISCO DECORRENTE DE VIOLÊNCIA DOMÉSTICA. PRINCIPIO DA PROPORCIONALIDADE. MITIGAÇÃO. EXCESSO DE PRAZO. NÃO OCORRÊNCIA. ORDEM DENEGADA.</a:t>
            </a:r>
          </a:p>
          <a:p>
            <a:pPr algn="just" fontAlgn="t"/>
            <a:r>
              <a:rPr lang="pt-BR" dirty="0"/>
              <a:t>1. Na linha de julgados do Tribunal de Justiça do Rio Grande do Sul, nos crimes que envolvam violência doméstica leve, a prisão preventiva deve ser decretada somente como ultima </a:t>
            </a:r>
            <a:r>
              <a:rPr lang="pt-BR" dirty="0" err="1"/>
              <a:t>ratio</a:t>
            </a:r>
            <a:r>
              <a:rPr lang="pt-BR" dirty="0"/>
              <a:t>, quando presentes três condições concomitantes: (i) aplicação precedente de uma medida protetiva de urgência; (</a:t>
            </a:r>
            <a:r>
              <a:rPr lang="pt-BR" dirty="0" err="1"/>
              <a:t>ii</a:t>
            </a:r>
            <a:r>
              <a:rPr lang="pt-BR" dirty="0"/>
              <a:t>) descumprimento desta medida; (</a:t>
            </a:r>
            <a:r>
              <a:rPr lang="pt-BR" dirty="0" err="1"/>
              <a:t>iii</a:t>
            </a:r>
            <a:r>
              <a:rPr lang="pt-BR" dirty="0"/>
              <a:t>) presença dos requisitos da prisão cautelar elencados no art. 312 do CPP, visando assegurar contra o periculum in </a:t>
            </a:r>
            <a:r>
              <a:rPr lang="pt-BR" dirty="0" err="1"/>
              <a:t>damnum</a:t>
            </a:r>
            <a:r>
              <a:rPr lang="pt-BR" dirty="0"/>
              <a:t> aos bens jurídicos da vítima.</a:t>
            </a:r>
          </a:p>
          <a:p>
            <a:pPr algn="just" fontAlgn="t"/>
            <a:r>
              <a:rPr lang="pt-BR" dirty="0"/>
              <a:t>2. Na hipótese de reiterado descumprimento de medidas protetivas decretadas com base na Lei 11.340⁄06, com ameaças à integridade física de mulher em situação de risco, é impositivo o reconhecimento da necessidade da segregação para atender à garantia da ordem pública.</a:t>
            </a:r>
          </a:p>
          <a:p>
            <a:pPr algn="just" fontAlgn="t"/>
            <a:r>
              <a:rPr lang="pt-BR" dirty="0"/>
              <a:t>3. Não se discute a relevância de se atentar para a proporcionalidade da medida cautelar em relação ao provimento final; todavia, nos crimes praticados no contexto da Lei Maria da Penha, é preciso certa mitigação ao denominado Princípio da Proporcionalidade, sob risco de esvaziamento do escopo político-criminal de referida Lei.</a:t>
            </a:r>
          </a:p>
          <a:p>
            <a:pPr algn="just" fontAlgn="t"/>
            <a:r>
              <a:rPr lang="pt-BR" dirty="0"/>
              <a:t>4. A Lei 12.403⁄11, ao modificar a redação dos incisos do artigo 313, CPP, estabeleceu como regra - inciso I - o cabimento de prisão preventiva para crimes dolosos com pena máxima superior a 4 anos, excepcionando essa regra para as hipóteses da Lei Maria da Penha - inciso III. Trata-se de verdadeira mitigação legal à proporcionalidade entre a prisão cautelar e o resultado final.</a:t>
            </a:r>
          </a:p>
          <a:p>
            <a:pPr algn="just" fontAlgn="t"/>
            <a:r>
              <a:rPr lang="pt-BR" dirty="0"/>
              <a:t>5. Inexiste excesso de prazo quando o processo possui tramitação regular, sem comprovação de culpa da acusação ou do aparato judicial. Eventual atraso quando do inquérito policial, já superado, não acarreta automaticamente constrangimento ilegal por excesso de prazo.</a:t>
            </a:r>
          </a:p>
          <a:p>
            <a:pPr algn="just" fontAlgn="t"/>
            <a:r>
              <a:rPr lang="pt-BR" dirty="0"/>
              <a:t>6. Ordem denegada.</a:t>
            </a:r>
          </a:p>
          <a:p>
            <a:pPr algn="just" fontAlgn="t"/>
            <a:r>
              <a:rPr lang="pt-BR" dirty="0"/>
              <a:t>(TJES, Classe: Habeas Corpus, 100110039052, Relator : SÉRGIO BIZZOTTO PESSOA DE MENDONÇA, Órgão julgador: PRIMEIRA CÂMARA CRIMINAL, Data de Julgamento: 07/03/2012, Data da Publicação no Diário: 16/03/2012)”.</a:t>
            </a:r>
          </a:p>
          <a:p>
            <a:pPr algn="just"/>
            <a:endParaRPr lang="pt-BR" dirty="0"/>
          </a:p>
        </p:txBody>
      </p:sp>
    </p:spTree>
    <p:extLst>
      <p:ext uri="{BB962C8B-B14F-4D97-AF65-F5344CB8AC3E}">
        <p14:creationId xmlns:p14="http://schemas.microsoft.com/office/powerpoint/2010/main" val="353818584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lstStyle/>
          <a:p>
            <a:pPr algn="just"/>
            <a:r>
              <a:rPr lang="pt-BR" dirty="0"/>
              <a:t>HABEAS CORPUS. DESCUMPRIMENTO DE MEDIDA PROTETIVA ANTERIORMENTE IMPOSTA. AMEAÇA CONTRA A EX COMPANHEIRA. APROXIMAÇÃO DA VÍTIMA. DECRETO DE PRISÃO PREVENTIVA. POSSIBILIDADE. I - Paciente preso em flagrante por infringir o artigo 147, caput, do Código Penal, cumulado com 5º, inciso III, da Lei 11.340/2006, porque descumpriu ordem proibitiva de aproximação e contato com a </a:t>
            </a:r>
            <a:r>
              <a:rPr lang="pt-BR" dirty="0" err="1"/>
              <a:t>ex</a:t>
            </a:r>
            <a:r>
              <a:rPr lang="pt-BR" dirty="0"/>
              <a:t> companheira, ameaçando-a de morte na presença de testemunhas. II - </a:t>
            </a:r>
            <a:r>
              <a:rPr lang="pt-BR" b="1" dirty="0"/>
              <a:t>O descumprimento de medidas protetivas anteriormente impostas justifica o rigor estatal para garantir a ordem pública e, em especial, a integridade física e psicológica da vítima de violência doméstica. III - Não há ilegalidade na decisão judicial que, amparada na Lei Maria da Penha, decreta prisão preventiva do Paciente que descumpre medidas protetivas de urgência.</a:t>
            </a:r>
            <a:r>
              <a:rPr lang="pt-BR" dirty="0"/>
              <a:t> IV - A reiteração da conduta demonstra que as medidas do art. 319 do Código de Processo Penal são insuficientes. III - Ordem denegada. (</a:t>
            </a:r>
            <a:r>
              <a:rPr lang="pt-BR" dirty="0">
                <a:hlinkClick r:id="rId2"/>
              </a:rPr>
              <a:t>Acórdão n. 996086</a:t>
            </a:r>
            <a:r>
              <a:rPr lang="pt-BR" dirty="0"/>
              <a:t>, Relator Des. CARLOS PIRES SOARES NETO, 1ª Turma Criminal, Data de Julgamento: 9/2/2017, Publicado no </a:t>
            </a:r>
            <a:r>
              <a:rPr lang="pt-BR" dirty="0" err="1"/>
              <a:t>DJe</a:t>
            </a:r>
            <a:r>
              <a:rPr lang="pt-BR" dirty="0"/>
              <a:t>: 22/2/2017).</a:t>
            </a:r>
          </a:p>
        </p:txBody>
      </p:sp>
    </p:spTree>
    <p:extLst>
      <p:ext uri="{BB962C8B-B14F-4D97-AF65-F5344CB8AC3E}">
        <p14:creationId xmlns:p14="http://schemas.microsoft.com/office/powerpoint/2010/main" val="392692672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MARIA DA PENHA</a:t>
            </a:r>
            <a:endParaRPr lang="pt-BR" dirty="0"/>
          </a:p>
        </p:txBody>
      </p:sp>
      <p:sp>
        <p:nvSpPr>
          <p:cNvPr id="3" name="Espaço Reservado para Conteúdo 2"/>
          <p:cNvSpPr>
            <a:spLocks noGrp="1"/>
          </p:cNvSpPr>
          <p:nvPr>
            <p:ph sz="quarter" idx="13"/>
          </p:nvPr>
        </p:nvSpPr>
        <p:spPr/>
        <p:txBody>
          <a:bodyPr/>
          <a:lstStyle/>
          <a:p>
            <a:pPr algn="just"/>
            <a:r>
              <a:rPr lang="pt-BR" sz="2800" dirty="0"/>
              <a:t>A Lei Maria da Penha (Lei n. 11.340/06) previu duas possibilidades distintas de prisão preventiva do agressor, em caso de violência doméstica e familiar contra a mulher. A primeira é a prevista no artigo 20, que é a hipótese comum para assegurar o processo. A segunda, inscrita no artigo 42, foi criada para garantir a eficácia das medidas protetivas de urgência</a:t>
            </a:r>
            <a:r>
              <a:rPr lang="pt-BR" sz="2800" dirty="0" smtClean="0"/>
              <a:t>.</a:t>
            </a:r>
          </a:p>
          <a:p>
            <a:pPr algn="just"/>
            <a:endParaRPr lang="pt-BR" dirty="0"/>
          </a:p>
        </p:txBody>
      </p:sp>
    </p:spTree>
    <p:extLst>
      <p:ext uri="{BB962C8B-B14F-4D97-AF65-F5344CB8AC3E}">
        <p14:creationId xmlns:p14="http://schemas.microsoft.com/office/powerpoint/2010/main" val="1022347732"/>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lstStyle/>
          <a:p>
            <a:pPr algn="just"/>
            <a:r>
              <a:rPr lang="pt-BR" dirty="0" smtClean="0"/>
              <a:t>O </a:t>
            </a:r>
            <a:r>
              <a:rPr lang="pt-BR" dirty="0"/>
              <a:t>raio de alcance da prisão preventiva fora alargado nos casos de ocorrência de violência doméstica e familiar contra a mulher, não importando a natureza ou pena cominada em crimes havidos dentro dessas circunstâncias. Renato Brasileiro de Lima, novamente, quanto à possibilidade de decretação de prisão preventiva com relação ao inciso III, do art. 313, do CPP, que versa acerca de violência doméstica e familiar, segue explanando na p. 950: </a:t>
            </a:r>
            <a:r>
              <a:rPr lang="pt-BR" dirty="0" smtClean="0"/>
              <a:t>“Como </a:t>
            </a:r>
            <a:r>
              <a:rPr lang="pt-BR" dirty="0"/>
              <a:t>a redação do inciso III do art. 313 não faz distinção quanto à natureza da pena do crime doloso, deve-se entender que, independentemente da quantidade de pena cominada ao delito, pouco importando, ademais, se punido com reclusão ou detenção, a prisão preventiva pode ser adotada como medida de ultima </a:t>
            </a:r>
            <a:r>
              <a:rPr lang="pt-BR" dirty="0" err="1"/>
              <a:t>ratio</a:t>
            </a:r>
            <a:r>
              <a:rPr lang="pt-BR" dirty="0"/>
              <a:t> no sentido de compelir o agente à observância das medidas protetivas de urgência previstas na Lei Maria da Penha, mas desde que presente um dos fundamentos que autorizam a prisão preventiva (CPP, art. 312</a:t>
            </a:r>
            <a:r>
              <a:rPr lang="pt-BR" dirty="0" smtClean="0"/>
              <a:t>.)” </a:t>
            </a:r>
            <a:endParaRPr lang="pt-BR" dirty="0"/>
          </a:p>
        </p:txBody>
      </p:sp>
    </p:spTree>
    <p:extLst>
      <p:ext uri="{BB962C8B-B14F-4D97-AF65-F5344CB8AC3E}">
        <p14:creationId xmlns:p14="http://schemas.microsoft.com/office/powerpoint/2010/main" val="256322569"/>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Preventiva-pena superior a 4 anos</a:t>
            </a:r>
            <a:endParaRPr lang="pt-BR" dirty="0"/>
          </a:p>
        </p:txBody>
      </p:sp>
      <p:sp>
        <p:nvSpPr>
          <p:cNvPr id="3" name="Espaço Reservado para Conteúdo 2"/>
          <p:cNvSpPr>
            <a:spLocks noGrp="1"/>
          </p:cNvSpPr>
          <p:nvPr>
            <p:ph sz="quarter" idx="13"/>
          </p:nvPr>
        </p:nvSpPr>
        <p:spPr/>
        <p:txBody>
          <a:bodyPr>
            <a:normAutofit/>
          </a:bodyPr>
          <a:lstStyle/>
          <a:p>
            <a:pPr algn="just"/>
            <a:r>
              <a:rPr lang="pt-BR" sz="2400" dirty="0"/>
              <a:t>Por isso, dispõe o art. 313 do CPP que a regra geral é a permissão da prisão preventiva para os crimes dolosos e cuja pena máxima, privativa da liberdade, seja superior a quatro anos (I). Afasta-se, então, de plano e como regra, a prisão preventiva autônoma para os crimes culposos e para as contravenções penais. Para os demais crimes dolosos, com pena igual ou inferior a quatro anos, a prisão somente será possível se, presentes também as situações do art. 312, for reincidente (art. 64, I, CP) o aprisionado, por condenação passada em julgado pela prática de outro crime doloso.</a:t>
            </a:r>
          </a:p>
        </p:txBody>
      </p:sp>
    </p:spTree>
    <p:extLst>
      <p:ext uri="{BB962C8B-B14F-4D97-AF65-F5344CB8AC3E}">
        <p14:creationId xmlns:p14="http://schemas.microsoft.com/office/powerpoint/2010/main" val="3648945279"/>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Associação criminosa-preventiva</a:t>
            </a:r>
            <a:endParaRPr lang="pt-BR" dirty="0"/>
          </a:p>
        </p:txBody>
      </p:sp>
      <p:sp>
        <p:nvSpPr>
          <p:cNvPr id="3" name="Espaço Reservado para Conteúdo 2"/>
          <p:cNvSpPr>
            <a:spLocks noGrp="1"/>
          </p:cNvSpPr>
          <p:nvPr>
            <p:ph sz="quarter" idx="13"/>
          </p:nvPr>
        </p:nvSpPr>
        <p:spPr/>
        <p:txBody>
          <a:bodyPr/>
          <a:lstStyle/>
          <a:p>
            <a:pPr algn="just"/>
            <a:r>
              <a:rPr lang="pt-BR" sz="1800" dirty="0"/>
              <a:t>HABEAS CORPUS Nº 115.760/SC PACTE: JACKSON LUIZ WACHHOLZ IMPTES: ZENIR NEITZKE E OUTRO(A/S) IMPDO: RELATOR DO HC 251.503/SC, DO SUPERIOR TRIBUNAL DE JUSTIÇA RELATOR: EXMO. SR. MIN. MARCO AURÉLIO PENAL. HABEAS CORPUS. ATO COATOR. DECISÃO QUE INDEFERIU LIMINAR EM HABEAS CORPUS. SUPRESSÃO DE INSTÂNCIA. NÃO CONHECIMENTO. PRISÃO PREVENTIVA. PACIENTE DENUNCIADO APENAS PELA PRÁTICA DO CRIME DE QUADRILHA. PENA MÁXIMA DE TRÊS ANOS. VEDAÇÃO LEGAL À IMPOSIÇÃO DA CUSTÓDIA PREVENTIVA A ACUSADO DA CONSUMAÇÃO DE CRIME DOLOSO QUE COMINA PENA DE, NO MÁXIMO, QUATRO ANOS. AUSÊNCIA DE REGISTRO DE REINCIDÊNCIA. PACIENTE PRIMÁRIO. ILEGALIDADE DA PRISÃO PREVENTIVA. - Parecer pelo não conhecimento da ordem, mas por sua concessão, de ofício. </a:t>
            </a:r>
          </a:p>
        </p:txBody>
      </p:sp>
    </p:spTree>
    <p:extLst>
      <p:ext uri="{BB962C8B-B14F-4D97-AF65-F5344CB8AC3E}">
        <p14:creationId xmlns:p14="http://schemas.microsoft.com/office/powerpoint/2010/main" val="3341144613"/>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Art.313, I e II</a:t>
            </a:r>
            <a:endParaRPr lang="pt-BR" dirty="0"/>
          </a:p>
        </p:txBody>
      </p:sp>
      <p:sp>
        <p:nvSpPr>
          <p:cNvPr id="3" name="Espaço Reservado para Conteúdo 2"/>
          <p:cNvSpPr>
            <a:spLocks noGrp="1"/>
          </p:cNvSpPr>
          <p:nvPr>
            <p:ph sz="quarter" idx="13"/>
          </p:nvPr>
        </p:nvSpPr>
        <p:spPr/>
        <p:txBody>
          <a:bodyPr>
            <a:noAutofit/>
          </a:bodyPr>
          <a:lstStyle/>
          <a:p>
            <a:pPr algn="just"/>
            <a:r>
              <a:rPr lang="pt-BR" sz="1400" dirty="0"/>
              <a:t>HABEAS CORPUS Nº 313.128 - SP (2014/0345096-7) RELATOR : MINISTRO ROGERIO SCHIETTI CRUZ IMPETRANTE : LEONARDO FOGACA PANTALEAO E OUTROS ADVOGADO : LEONARDO FOGAÇA PANTALEÃO E OUTRO(S) IMPETRADO : TRIBUNAL DE JUSTIÇA DO ESTADO DE SÃO PAULO PACIENTE : SEVERINO FREITAS DA SILVA FILHO (PRESO) EMENTA HABEAS CORPUS. AMEAÇA EM SITUAÇÃO DE VIOLÊNCIA DOMÉSTICA E POSSE IRREGULAR DE ARMA DE FOGO E MUNIÇÕES DE USO PERMITIDO. PERICULOSIDADE CONCRETA DO ACUSADO. FUNDAMENTOS IDÔNEOS DA DECISÃO JUDICIAL. SUBSTITUIÇÃO DA PRISÃO POR MEDIDA CAUTELAR ALTERNATIVA. POSSIBILIDADE. PRINCÍPIO DA PROPORCIONALIDADE. ORDEM CONCEDIDA. 1. A jurisprudência desta Corte Superior é remansosa no sentido de que a determinação de segregar o réu, antes de transitada em julgado a condenação, deve efetivar-se apenas se indicada, em dados concretos dos autos, a necessidade da cautela (periculum </a:t>
            </a:r>
            <a:r>
              <a:rPr lang="pt-BR" sz="1400" dirty="0" err="1"/>
              <a:t>libertatis</a:t>
            </a:r>
            <a:r>
              <a:rPr lang="pt-BR" sz="1400" dirty="0"/>
              <a:t>), à luz do disposto no art. 312 do CPP. 2. É admitida a decretação da prisão preventiva em relação a crime doloso punido com pena privativa máxima igual ou inferior a 4 anos, em situação de violência doméstica e familiar contra a companheira, a teor do art. 313, III, do CPP. 3. O Juiz de primeiro grau indicou, de forma idônea, a necessidade de garantia da ordem pública, de modo a evitar a prática de novos crimes pelo paciente, ante sua periculosidade. Destacou, para tanto, que o acusado "chegou em casa embriagado e proferiu ameaça de morte" contra a companheira, possuía armas de fogo, munição, faca e espada em sua residência, "não é a primeira vez que fatos semelhantes aconteceram"; "em vez pretérita correu atrás [do enteado] com a espada nas mãos, ameaçando-o de morte"; "a vítima já pleiteou a concessão de medida protetiva nos autos próprios"; "há risco à integridade física da vítima, pois o acusado demonstrou ser violento"; o acusado "registra antecedentes criminais pela prática de crimes de homicídio culposo e estupro, já tendo sido processado por crime de lesão corporal". </a:t>
            </a:r>
            <a:endParaRPr lang="pt-BR" sz="1400" dirty="0" smtClean="0"/>
          </a:p>
        </p:txBody>
      </p:sp>
    </p:spTree>
    <p:extLst>
      <p:ext uri="{BB962C8B-B14F-4D97-AF65-F5344CB8AC3E}">
        <p14:creationId xmlns:p14="http://schemas.microsoft.com/office/powerpoint/2010/main" val="1064138698"/>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rmAutofit fontScale="85000" lnSpcReduction="10000"/>
          </a:bodyPr>
          <a:lstStyle/>
          <a:p>
            <a:pPr algn="just"/>
            <a:r>
              <a:rPr lang="pt-BR" sz="1800" dirty="0"/>
              <a:t>4. Apesar de bem evidenciada a necessidade de garantia da ordem pública, na miríade de providências cautelares previstas nos </a:t>
            </a:r>
            <a:r>
              <a:rPr lang="pt-BR" sz="1800" dirty="0" err="1"/>
              <a:t>arts</a:t>
            </a:r>
            <a:r>
              <a:rPr lang="pt-BR" sz="1800" dirty="0"/>
              <a:t>. 319, 320 e 321, todos do CPP, a decretação da prisão preventiva será, como </a:t>
            </a:r>
            <a:r>
              <a:rPr lang="pt-BR" sz="1800" dirty="0" err="1"/>
              <a:t>densificação</a:t>
            </a:r>
            <a:r>
              <a:rPr lang="pt-BR" sz="1800" dirty="0"/>
              <a:t> do princípio da proibição de excesso, a medida extrema a ser adotada, somente para aquelas situações em que as alternativas legais à prisão não se mostrarem aptas e suficientes a proteger o bem ameaçado pela irrestrita e plena liberdade do indiciado ou acusado. 5. Assim, sob a influência do princípio da proporcionalidade e considerando: a) a pena aplicável aos crimes de ameaça e posse de arma; b) a prática de crimes graves em passado longínquo (há mais de 20 anos); c) o prazo da prisão cautelar do paciente (5 meses); d) a sua idade (quase 60 anos); e) a decretação de medida protetiva que já o impede de se aproximar da companheira e dos familiares dela; f) a manifestação das vítimas, no sentido de que o crime ocorreu em contexto de desentendimento familiar, ocasionado pela dependência química do enteado do paciente, é adequada a imposição de medidas cautelares diversas da prisão, para a mesma proteção da ordem pública (evitar a prática de novas infrações penais – art. 282, II, CPB). 6. Habeas corpus concedido para substituir a prisão preventiva do paciente, com fulcro no art. 319, I, III, V, do CPP, pelas seguintes medidas: a) comparecimento periódico em juízo, no prazo e nas condições a serem fixados pelo Juízo de primeiro grau, para informar seu endereço e justificar atividades; b) proibição de manter contato com as vítimas; c) recolhimento domiciliar noturno e nos dias de folga, sem prejuízo de outras medidas que o prudente arbítrio do juiz natural da causa indicar cabíveis e adequadas</a:t>
            </a:r>
          </a:p>
          <a:p>
            <a:endParaRPr lang="pt-BR" dirty="0"/>
          </a:p>
        </p:txBody>
      </p:sp>
    </p:spTree>
    <p:extLst>
      <p:ext uri="{BB962C8B-B14F-4D97-AF65-F5344CB8AC3E}">
        <p14:creationId xmlns:p14="http://schemas.microsoft.com/office/powerpoint/2010/main" val="8988966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Autofit/>
          </a:bodyPr>
          <a:lstStyle/>
          <a:p>
            <a:r>
              <a:rPr lang="pt-BR" sz="2400" b="1" dirty="0"/>
              <a:t>ENCARCERAMENTO EXCESSIVO X SUPERLOTAÇÃO:</a:t>
            </a:r>
            <a:endParaRPr lang="pt-BR" sz="2400" dirty="0"/>
          </a:p>
        </p:txBody>
      </p:sp>
      <p:sp>
        <p:nvSpPr>
          <p:cNvPr id="3" name="Espaço Reservado para Conteúdo 2"/>
          <p:cNvSpPr>
            <a:spLocks noGrp="1"/>
          </p:cNvSpPr>
          <p:nvPr>
            <p:ph sz="quarter" idx="13"/>
          </p:nvPr>
        </p:nvSpPr>
        <p:spPr/>
        <p:txBody>
          <a:bodyPr>
            <a:normAutofit/>
          </a:bodyPr>
          <a:lstStyle/>
          <a:p>
            <a:pPr algn="just"/>
            <a:r>
              <a:rPr lang="pt-BR" sz="2400" dirty="0" smtClean="0"/>
              <a:t>316 </a:t>
            </a:r>
            <a:r>
              <a:rPr lang="pt-BR" sz="2400" dirty="0"/>
              <a:t>PRESOS PARA CADA GRUPO DE 100 MIL </a:t>
            </a:r>
            <a:r>
              <a:rPr lang="pt-BR" sz="2400" dirty="0" smtClean="0"/>
              <a:t>HABITANTES-31º </a:t>
            </a:r>
            <a:r>
              <a:rPr lang="pt-BR" sz="2400" dirty="0"/>
              <a:t>DO MUNDO(INSTITUTE FOR CRIMINAL POLICY RESEARCH</a:t>
            </a:r>
            <a:r>
              <a:rPr lang="pt-BR" sz="2400" dirty="0" smtClean="0"/>
              <a:t>);</a:t>
            </a:r>
          </a:p>
          <a:p>
            <a:pPr algn="just"/>
            <a:r>
              <a:rPr lang="pt-BR" sz="2400" b="1" dirty="0" smtClean="0"/>
              <a:t> </a:t>
            </a:r>
            <a:r>
              <a:rPr lang="pt-BR" sz="2400" dirty="0"/>
              <a:t>BRASIL ESTÁ EM 73º LUGAR EM NÚMERO DE PRESOS PROVISÓRIOS( PRE TRIAL DETENTION</a:t>
            </a:r>
            <a:r>
              <a:rPr lang="pt-BR" sz="2400" dirty="0" smtClean="0"/>
              <a:t>);</a:t>
            </a:r>
          </a:p>
          <a:p>
            <a:pPr algn="just"/>
            <a:r>
              <a:rPr lang="pt-BR" sz="2400" dirty="0" smtClean="0"/>
              <a:t>43º </a:t>
            </a:r>
            <a:r>
              <a:rPr lang="pt-BR" sz="2400" dirty="0"/>
              <a:t>EM ÍNDICE DE OCUPAÇÃO(163,9</a:t>
            </a:r>
            <a:r>
              <a:rPr lang="pt-BR" sz="2400" dirty="0" smtClean="0"/>
              <a:t>%);</a:t>
            </a:r>
          </a:p>
          <a:p>
            <a:pPr algn="just"/>
            <a:r>
              <a:rPr lang="pt-BR" sz="2400" dirty="0" smtClean="0"/>
              <a:t>6</a:t>
            </a:r>
            <a:r>
              <a:rPr lang="pt-BR" sz="2400" dirty="0"/>
              <a:t>% DE NOSSA POPULAÇÃO PENITENCIÁRIA É FEMININA.</a:t>
            </a:r>
            <a:r>
              <a:rPr lang="pt-BR" sz="2400" b="1" dirty="0"/>
              <a:t> </a:t>
            </a:r>
            <a:endParaRPr lang="pt-BR" sz="2400" dirty="0"/>
          </a:p>
          <a:p>
            <a:endParaRPr lang="pt-BR" sz="2400" dirty="0"/>
          </a:p>
        </p:txBody>
      </p:sp>
    </p:spTree>
    <p:extLst>
      <p:ext uri="{BB962C8B-B14F-4D97-AF65-F5344CB8AC3E}">
        <p14:creationId xmlns:p14="http://schemas.microsoft.com/office/powerpoint/2010/main" val="686795537"/>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FLAGRANTE-DOMICÍLIO</a:t>
            </a:r>
            <a:endParaRPr lang="pt-BR" dirty="0"/>
          </a:p>
        </p:txBody>
      </p:sp>
      <p:sp>
        <p:nvSpPr>
          <p:cNvPr id="3" name="Espaço Reservado para Conteúdo 2"/>
          <p:cNvSpPr>
            <a:spLocks noGrp="1"/>
          </p:cNvSpPr>
          <p:nvPr>
            <p:ph sz="quarter" idx="13"/>
          </p:nvPr>
        </p:nvSpPr>
        <p:spPr/>
        <p:txBody>
          <a:bodyPr>
            <a:normAutofit/>
          </a:bodyPr>
          <a:lstStyle/>
          <a:p>
            <a:pPr algn="just"/>
            <a:r>
              <a:rPr lang="pt-BR" sz="1800" dirty="0"/>
              <a:t>Supremo Tribunal </a:t>
            </a:r>
            <a:r>
              <a:rPr lang="pt-BR" sz="1800" dirty="0" smtClean="0"/>
              <a:t>Federal- se </a:t>
            </a:r>
            <a:r>
              <a:rPr lang="pt-BR" sz="1800" dirty="0"/>
              <a:t>dentro da casa está ocorrendo um crime permanente, é viável o ingresso forçado pelas forças policiais, independentemente de determinação judicial (RHC 91.189, Rel. Min. Cezar </a:t>
            </a:r>
            <a:r>
              <a:rPr lang="pt-BR" sz="1800" dirty="0" err="1"/>
              <a:t>Peluso</a:t>
            </a:r>
            <a:r>
              <a:rPr lang="pt-BR" sz="1800" dirty="0"/>
              <a:t>, Segunda Turma, julgado em 9.3.2010; RHC 117.159, Relator Min. Luiz </a:t>
            </a:r>
            <a:r>
              <a:rPr lang="pt-BR" sz="1800" dirty="0" err="1"/>
              <a:t>Fux</a:t>
            </a:r>
            <a:r>
              <a:rPr lang="pt-BR" sz="1800" dirty="0"/>
              <a:t>, Primeira Turma, julgado em 5.11.2013; RHC 121.419, Relator Min. Ricardo </a:t>
            </a:r>
            <a:r>
              <a:rPr lang="pt-BR" sz="1800" dirty="0" err="1"/>
              <a:t>Lewandowski</a:t>
            </a:r>
            <a:r>
              <a:rPr lang="pt-BR" sz="1800" dirty="0"/>
              <a:t>, Segunda Turma, julgado em 2.9.2014). No mesmo sentido, é a jurisprudência do Superior Tribunal de Justiça – RHC 40.796, Rel. Ministro Jorge </a:t>
            </a:r>
            <a:r>
              <a:rPr lang="pt-BR" sz="1800" dirty="0" err="1"/>
              <a:t>Mussi</a:t>
            </a:r>
            <a:r>
              <a:rPr lang="pt-BR" sz="1800" dirty="0"/>
              <a:t>, Quinta Turma, julgado em 8.5.2014; </a:t>
            </a:r>
            <a:r>
              <a:rPr lang="pt-BR" sz="1800" dirty="0" err="1"/>
              <a:t>AgRg</a:t>
            </a:r>
            <a:r>
              <a:rPr lang="pt-BR" sz="1800" dirty="0"/>
              <a:t> no </a:t>
            </a:r>
            <a:r>
              <a:rPr lang="pt-BR" sz="1800" dirty="0" err="1"/>
              <a:t>AREsp</a:t>
            </a:r>
            <a:r>
              <a:rPr lang="pt-BR" sz="1800" dirty="0"/>
              <a:t> 417.637, Rel. Ministro Sebastião Reis Júnior, Sexta Turma, julgado em 9.12.2014. </a:t>
            </a:r>
          </a:p>
        </p:txBody>
      </p:sp>
    </p:spTree>
    <p:extLst>
      <p:ext uri="{BB962C8B-B14F-4D97-AF65-F5344CB8AC3E}">
        <p14:creationId xmlns:p14="http://schemas.microsoft.com/office/powerpoint/2010/main" val="3372838815"/>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DOMICÍLIO-TRÁFICO-INTUIÇÃO POLICIAL</a:t>
            </a:r>
            <a:endParaRPr lang="pt-BR" dirty="0"/>
          </a:p>
        </p:txBody>
      </p:sp>
      <p:sp>
        <p:nvSpPr>
          <p:cNvPr id="3" name="Espaço Reservado para Conteúdo 2"/>
          <p:cNvSpPr>
            <a:spLocks noGrp="1"/>
          </p:cNvSpPr>
          <p:nvPr>
            <p:ph sz="quarter" idx="13"/>
          </p:nvPr>
        </p:nvSpPr>
        <p:spPr/>
        <p:txBody>
          <a:bodyPr>
            <a:normAutofit fontScale="92500" lnSpcReduction="20000"/>
          </a:bodyPr>
          <a:lstStyle/>
          <a:p>
            <a:pPr algn="just"/>
            <a:r>
              <a:rPr lang="pt-BR" dirty="0"/>
              <a:t>RECURSO ESPECIAL. TRÁFICO DE DROGAS. VIOLAÇÃO DO ART. 619 DO CPP. NÃO OCORRÊNCIA. FLAGRANTE. DOMICÍLIO COMO EXPRESSÃO DO DIREITO À INTIMIDADE. ASILO INVIOLÁVEL. EXCEÇÕES CONSTITUCIONAIS. INTERPRETAÇÃO RESTRITIVA. INVASÃO DE DOMICÍLIO PELA POLÍCIA. NECESSIDADE DE JUSTA CAUSA. NULIDADE DAS PROVAS OBTIDAS. TEORIA DOS FRUTOS DA ÁRVORE ENVENENADA. ABSOLVIÇÃO DA ACUSADA. RECURSO NÃO PROVIDO. 1. Não há violação do art. 619 do Código de Processo Penal se o Tribunal de origem efetivamente externou as razões pelas quais entendeu que a recorrida deveria ser absolvida. 2. O art. 5º, XI, da Constituição Federal consagrou o direito fundamental relativo à inviolabilidade domiciliar ao dispor que "a casa é asilo inviolável do indivíduo, ninguém nela podendo penetrar sem consentimento do morador, salvo em caso de flagrante delito ou desastre, ou para prestar socorro, ou, durante o dia, por determinação judicial". 3. A inviolabilidade de sua morada é uma das expressões do direito à intimidade do indivíduo, o qual, na companhia de seu grupo familiar, espera ter o seu espaço de intimidade preservado contra devassas indiscriminadas e arbitrárias, perpetradas sem os cuidados e os limites que a excepcionalidade da ressalva a tal franquia constitucional exige. 4. O ingresso regular em domicílio alheio depende, para sua validade e regularidade, da existência de fundadas razões (justa causa) que sinalizem para a possibilidade de mitigação do direito fundamental em questão. É dizer, somente quando o contexto fático anterior à invasão permitir a conclusão acerca da ocorrência de crime no interior da residência é que se mostra possível sacrificar o direito à inviolabilidade do domicílio.</a:t>
            </a:r>
          </a:p>
        </p:txBody>
      </p:sp>
    </p:spTree>
    <p:extLst>
      <p:ext uri="{BB962C8B-B14F-4D97-AF65-F5344CB8AC3E}">
        <p14:creationId xmlns:p14="http://schemas.microsoft.com/office/powerpoint/2010/main" val="3862170864"/>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TRÁFICO-INTUIÇÃO</a:t>
            </a:r>
            <a:endParaRPr lang="pt-BR" dirty="0"/>
          </a:p>
        </p:txBody>
      </p:sp>
      <p:sp>
        <p:nvSpPr>
          <p:cNvPr id="3" name="Espaço Reservado para Conteúdo 2"/>
          <p:cNvSpPr>
            <a:spLocks noGrp="1"/>
          </p:cNvSpPr>
          <p:nvPr>
            <p:ph sz="quarter" idx="13"/>
          </p:nvPr>
        </p:nvSpPr>
        <p:spPr/>
        <p:txBody>
          <a:bodyPr>
            <a:noAutofit/>
          </a:bodyPr>
          <a:lstStyle/>
          <a:p>
            <a:pPr algn="just"/>
            <a:r>
              <a:rPr lang="pt-BR" sz="1400" dirty="0"/>
              <a:t>5. O Supremo Tribunal Federal definiu, em repercussão geral, que o ingresso forçado em domicílio sem mandado judicial apenas se revela legítimo – a qualquer hora do dia, inclusive durante o período noturno – quando amparado em fundadas razões, devidamente justificadas pelas circunstâncias do caso concreto, que indiquem estar ocorrendo, no interior da casa, situação de flagrante delito (RE n. 603.616/RO, Rel. Ministro Gilmar Mendes, </a:t>
            </a:r>
            <a:r>
              <a:rPr lang="pt-BR" sz="1400" dirty="0" err="1"/>
              <a:t>DJe</a:t>
            </a:r>
            <a:r>
              <a:rPr lang="pt-BR" sz="1400" dirty="0"/>
              <a:t> 8/10/2010). 6. O direito à inviolabilidade de domicílio, dada a sua magnitude e seu relevo, é salvaguardado em diversos catálogos constitucionais de direitos e garantias fundamentais, a exemplo da Convenção Americana de Direitos Humanos, cujo art. 11.2, destinado, explicitamente, à proteção da honra e da dignidade, assim dispõe: "Ninguém pode ser objeto de ingerências arbitrárias ou abusivas em sua vida privada, em sua família, em seu domicílio ou em sua correspondência, nem de ofensas ilegais à sua honra ou reputação". 7. A complexa e sofrida realidade social brasileira sujeita as forças policiais a situações de risco e à necessidade de tomada urgente de decisões no desempenho de suas relevantes funções, o que há de ser considerado quando, no conforto de nossos gabinetes, realizamos os juízes o controle posterior das ações policiais. Mas não se há de desconsiderar, por outra ótica, que ocasionalmente a ação policial submete pessoas a situações abusivas e arbitrárias, especialmente as que habitam comunidades socialmente vulneráveis e de baixa renda. </a:t>
            </a:r>
            <a:endParaRPr lang="pt-BR" sz="1400" dirty="0" smtClean="0"/>
          </a:p>
        </p:txBody>
      </p:sp>
    </p:spTree>
    <p:extLst>
      <p:ext uri="{BB962C8B-B14F-4D97-AF65-F5344CB8AC3E}">
        <p14:creationId xmlns:p14="http://schemas.microsoft.com/office/powerpoint/2010/main" val="3721960461"/>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TRÁFICO-INTUIÇÃO</a:t>
            </a:r>
            <a:endParaRPr lang="pt-BR" dirty="0"/>
          </a:p>
        </p:txBody>
      </p:sp>
      <p:sp>
        <p:nvSpPr>
          <p:cNvPr id="3" name="Espaço Reservado para Conteúdo 2"/>
          <p:cNvSpPr>
            <a:spLocks noGrp="1"/>
          </p:cNvSpPr>
          <p:nvPr>
            <p:ph sz="quarter" idx="13"/>
          </p:nvPr>
        </p:nvSpPr>
        <p:spPr/>
        <p:txBody>
          <a:bodyPr>
            <a:normAutofit lnSpcReduction="10000"/>
          </a:bodyPr>
          <a:lstStyle/>
          <a:p>
            <a:r>
              <a:rPr lang="pt-BR" sz="1800" dirty="0"/>
              <a:t>8. Se, por um lado, a dinâmica e a sofisticação do crime organizado exigem uma postura mais enérgica por parte do Estado, por outro, a coletividade, sobretudo a integrada por segmentos das camadas sociais mais precárias economicamente, também precisa sentir-se segura e ver preservados seus mínimos direitos e garantias constitucionais, em especial o de não ter a residência invadida, a qualquer hora do dia, por policiais, sem as cautelas devidas e sob a única justificativa, não amparada em elementos concretos de convicção, de que o local supostamente seria um ponto de tráfico de drogas ou de que o suspeito do tráfico ali se homiziou. 9. A ausência de justificativas e de elementos seguros a legitimar a ação dos agentes públicos, diante da discricionariedade policial na identificação de situações suspeitas relativas à ocorrência de tráfico de drogas, pode fragilizar e tornar írrito o direito à intimidade e à inviolabilidade domiciliar. Tal compreensão não se traduz, obviamente, em transformar o domicílio em salvaguarda de criminosos, tampouco um espaço de criminalidade. Há de se convir, no entanto, que só justifica o ingresso no domicílio alheio a situação</a:t>
            </a:r>
          </a:p>
          <a:p>
            <a:endParaRPr lang="pt-BR" dirty="0"/>
          </a:p>
        </p:txBody>
      </p:sp>
    </p:spTree>
    <p:extLst>
      <p:ext uri="{BB962C8B-B14F-4D97-AF65-F5344CB8AC3E}">
        <p14:creationId xmlns:p14="http://schemas.microsoft.com/office/powerpoint/2010/main" val="373632691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TRÁFICO-INTUIÇÃO</a:t>
            </a:r>
            <a:endParaRPr lang="pt-BR" dirty="0"/>
          </a:p>
        </p:txBody>
      </p:sp>
      <p:sp>
        <p:nvSpPr>
          <p:cNvPr id="3" name="Espaço Reservado para Conteúdo 2"/>
          <p:cNvSpPr>
            <a:spLocks noGrp="1"/>
          </p:cNvSpPr>
          <p:nvPr>
            <p:ph sz="quarter" idx="13"/>
          </p:nvPr>
        </p:nvSpPr>
        <p:spPr/>
        <p:txBody>
          <a:bodyPr>
            <a:normAutofit/>
          </a:bodyPr>
          <a:lstStyle/>
          <a:p>
            <a:pPr algn="just"/>
            <a:r>
              <a:rPr lang="pt-BR" dirty="0"/>
              <a:t>fática emergencial </a:t>
            </a:r>
            <a:r>
              <a:rPr lang="pt-BR" dirty="0" err="1"/>
              <a:t>consubstanciadora</a:t>
            </a:r>
            <a:r>
              <a:rPr lang="pt-BR" dirty="0"/>
              <a:t> de flagrante delito, incompatível com o aguardo do momento adequado para, mediante mandado judicial, legitimar a entrada na residência ou local de abrigo. 10. Se é verdade que o art. 5º, XI, da Constituição Federal, num primeiro momento, parece exigir a emergência da situação para autorizar o ingresso em domicílio alheio sem prévia autorização judicial – ao elencar hipóteses excepcionais como o flagrante delito, casos de desastre ou prestação de socorro –, também é certo que nem todo crime permanente denota essa emergência. 11. Na hipótese sob exame, havia somente vagas suspeitas sobre eventual tráfico de drogas perpetrado pela ré, em razão, única e exclusivamente, de informações de que haveria traficância na rua de sua residência – que, aliás, poderia muito bem estar sendo praticada inclusive por outro vizinho ou qualquer outro morador. Não há, contudo, referência à prévia investigação policial para verificar a eventual veracidade das informações recebidas. Também não se tratava de averiguação de denúncia robusta e atual acerca da ocorrência de tráfico naquele local. </a:t>
            </a:r>
            <a:endParaRPr lang="pt-BR" dirty="0" smtClean="0"/>
          </a:p>
        </p:txBody>
      </p:sp>
    </p:spTree>
    <p:extLst>
      <p:ext uri="{BB962C8B-B14F-4D97-AF65-F5344CB8AC3E}">
        <p14:creationId xmlns:p14="http://schemas.microsoft.com/office/powerpoint/2010/main" val="1573404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TRÁFICO-INTUIÇÃO</a:t>
            </a:r>
            <a:endParaRPr lang="pt-BR" dirty="0"/>
          </a:p>
        </p:txBody>
      </p:sp>
      <p:sp>
        <p:nvSpPr>
          <p:cNvPr id="3" name="Espaço Reservado para Conteúdo 2"/>
          <p:cNvSpPr>
            <a:spLocks noGrp="1"/>
          </p:cNvSpPr>
          <p:nvPr>
            <p:ph sz="quarter" idx="13"/>
          </p:nvPr>
        </p:nvSpPr>
        <p:spPr/>
        <p:txBody>
          <a:bodyPr>
            <a:normAutofit fontScale="92500"/>
          </a:bodyPr>
          <a:lstStyle/>
          <a:p>
            <a:pPr algn="just"/>
            <a:r>
              <a:rPr lang="pt-BR" dirty="0"/>
              <a:t>12. O fato de a acusada haver realizado prévia transação com um casal que estava na porta de sua residência – circunstância que fez surgir nos policiais a desconfiança de que ela estaria traficando drogas para esses dois indivíduos – não poderia, de igual forma, justificar a invasão de sua residência, até porque, ao abordarem a recorrida e procederem à revista pessoal, os policiais militares não encontraram nada de ilícito em seu poder, mas tão somente a quantia de R$ 93,00. Ademais, o simples fato de haver um casal na porta de sua residência não pode, por si só, ser tratado como movimentação de pessoas típica de comercialização de drogas. 13. A mera intuição acerca de eventual traficância praticada pela recorrida, embora pudesse autorizar abordagem policial, em via pública, para averiguação, não configura, isoladamente, justa causa a autorizar o ingresso em seu domicílio sem o consentimento do morador – que deve ser mínima e seguramente comprovado – e sem determinação judicial. 14. Em que pese eventual boa-fé dos policiais militares, não havia elementos objetivos, seguros e racionais que justificassem a invasão de domicílio. Assim, como decorrência da Doutrina dos Frutos da Árvore Envenenada (ou venenosa, visto que decorre da </a:t>
            </a:r>
            <a:r>
              <a:rPr lang="pt-BR" dirty="0" err="1"/>
              <a:t>fruits</a:t>
            </a:r>
            <a:r>
              <a:rPr lang="pt-BR" dirty="0"/>
              <a:t> </a:t>
            </a:r>
            <a:r>
              <a:rPr lang="pt-BR" dirty="0" err="1"/>
              <a:t>of</a:t>
            </a:r>
            <a:r>
              <a:rPr lang="pt-BR" dirty="0"/>
              <a:t> </a:t>
            </a:r>
            <a:r>
              <a:rPr lang="pt-BR" dirty="0" err="1"/>
              <a:t>the</a:t>
            </a:r>
            <a:r>
              <a:rPr lang="pt-BR" dirty="0"/>
              <a:t> </a:t>
            </a:r>
            <a:r>
              <a:rPr lang="pt-BR" dirty="0" err="1"/>
              <a:t>poisonous</a:t>
            </a:r>
            <a:r>
              <a:rPr lang="pt-BR" dirty="0"/>
              <a:t> </a:t>
            </a:r>
            <a:r>
              <a:rPr lang="pt-BR" dirty="0" err="1"/>
              <a:t>tree</a:t>
            </a:r>
            <a:r>
              <a:rPr lang="pt-BR" dirty="0"/>
              <a:t> </a:t>
            </a:r>
            <a:r>
              <a:rPr lang="pt-BR" dirty="0" err="1"/>
              <a:t>doctrine</a:t>
            </a:r>
            <a:r>
              <a:rPr lang="pt-BR" dirty="0"/>
              <a:t> , de origem norte-americana), consagrada no art. 5º, LVI, da nossa Constituição da República, é nula a prova </a:t>
            </a:r>
          </a:p>
          <a:p>
            <a:endParaRPr lang="pt-BR" dirty="0"/>
          </a:p>
        </p:txBody>
      </p:sp>
    </p:spTree>
    <p:extLst>
      <p:ext uri="{BB962C8B-B14F-4D97-AF65-F5344CB8AC3E}">
        <p14:creationId xmlns:p14="http://schemas.microsoft.com/office/powerpoint/2010/main" val="2689405669"/>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TRÁFICO-INTUIÇÃO</a:t>
            </a:r>
            <a:endParaRPr lang="pt-BR" dirty="0"/>
          </a:p>
        </p:txBody>
      </p:sp>
      <p:sp>
        <p:nvSpPr>
          <p:cNvPr id="3" name="Espaço Reservado para Conteúdo 2"/>
          <p:cNvSpPr>
            <a:spLocks noGrp="1"/>
          </p:cNvSpPr>
          <p:nvPr>
            <p:ph sz="quarter" idx="13"/>
          </p:nvPr>
        </p:nvSpPr>
        <p:spPr/>
        <p:txBody>
          <a:bodyPr/>
          <a:lstStyle/>
          <a:p>
            <a:r>
              <a:rPr lang="pt-BR" dirty="0"/>
              <a:t>derivada de conduta ilícita – no caso, a apreensão, após invasão desautorizada do domicílio da recorrida, de 11 pedras de crack –, pois evidente o nexo causal entre uma e outra conduta, ou seja, entre a invasão de domicílio (permeada de ilicitude) e a apreensão de drogas. 15. Recurso especial não provido</a:t>
            </a:r>
          </a:p>
        </p:txBody>
      </p:sp>
    </p:spTree>
    <p:extLst>
      <p:ext uri="{BB962C8B-B14F-4D97-AF65-F5344CB8AC3E}">
        <p14:creationId xmlns:p14="http://schemas.microsoft.com/office/powerpoint/2010/main" val="1229354553"/>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BR" dirty="0" smtClean="0"/>
              <a:t>INTUÇÃO X SUSPEIÇÃO</a:t>
            </a:r>
            <a:endParaRPr lang="pt-BR" dirty="0"/>
          </a:p>
        </p:txBody>
      </p:sp>
      <p:sp>
        <p:nvSpPr>
          <p:cNvPr id="3" name="Espaço Reservado para Conteúdo 2"/>
          <p:cNvSpPr>
            <a:spLocks noGrp="1"/>
          </p:cNvSpPr>
          <p:nvPr>
            <p:ph sz="quarter" idx="13"/>
          </p:nvPr>
        </p:nvSpPr>
        <p:spPr/>
        <p:txBody>
          <a:bodyPr>
            <a:normAutofit fontScale="77500" lnSpcReduction="20000"/>
          </a:bodyPr>
          <a:lstStyle/>
          <a:p>
            <a:pPr algn="just"/>
            <a:r>
              <a:rPr lang="pt-BR" sz="1900" b="1" dirty="0" smtClean="0"/>
              <a:t>MERA INTUIÇÃO:  A) ELEMENTO INTERNO ALTAMENTE AMPARADO NA SUBJETIVIDADE POLICIAL; B) DENOTA MERA POSSIBILIDADE, OU SEJA, PODE SER OU NÃO QUE ESTEJA OCORRENDO UM CRIME; C) PODE AUTORIZAR A BUSCA PESSOAL EM VIA PÚBLICA; D)JAMAIS PODE SER USADA COMO JUSTIFICATIVA PAUSÍVEL PARA INVASÃO DOMICILIAR NEM POR AÇÃO PRÓPRIA DA POLÍCIA NEM TAMPOUCO COMO FUNDAMENTO DE ORDEM JUDICIAL; E) DE QUALQUER MANEIRA CONDUZ À NULIDADE DA INVASÃO DOMICILIAR; F)CONFIGURA ABUSO DE AUTORIDADE(ART. 3º, “b” DA LEI 4.898-65).</a:t>
            </a:r>
          </a:p>
          <a:p>
            <a:pPr algn="just"/>
            <a:r>
              <a:rPr lang="pt-BR" sz="1900" b="1" dirty="0" smtClean="0"/>
              <a:t>FUNDADA SUSPEITA-JUSTA CAUSA: A) ELEMENTO CONCRETO EXTERNO, QUE PODE SER AFERIDO OBJETIVAMENTE PELO DELEGADO DE POLÍCIA OU PODER JUDICIÁRIO; B) DENOTA ALTO GRAU DE PROBABILIDADE, ASSIM EXISTEM ELEMENTO SIGNIFICATIVOS QUE CONDUZEM A ACREDITAR QUE NO LOCAL ESTÁ OCORRENDO UM CRIME. PORTANTO, É JUSTA CAUSA PARA A AÇÃO POLICIAL; C)AUTORIZA A BUSCA PESSOAL EM VIA PÚBLICA; D) AUTORIZA O INGRESSO EM DOMICÍLIO TANTO PELA AÇÃO PRÓPRIA DA POLÍCIA QUANTO COMO FUNDAMENTO DE ORDEM JUDICIAL; E) DEVEM CORRESPONDER A ELEMENTOS AFERIDOS PREVIAMENTE À INVASÃO DOMICILIAR, SOB PENA DE MACULAR DE NULIDADE POR DERIVAÇÃO A PROVA COLHIDA, CONDUZINDO AO RELAXAMENTO DA PRISÃO REALIZADA(§1ª, ART. 157, CPP C-C RESP 1.574.681); F)AFASTA O DOLO DO AGENTE, PORTANTO DESQUALIFICA O CRIME DE ABUSO DE AUTORIDADE(RE 603616-RO)</a:t>
            </a:r>
            <a:r>
              <a:rPr lang="pt-BR" b="1" dirty="0" smtClean="0"/>
              <a:t>                </a:t>
            </a:r>
          </a:p>
        </p:txBody>
      </p:sp>
    </p:spTree>
    <p:extLst>
      <p:ext uri="{BB962C8B-B14F-4D97-AF65-F5344CB8AC3E}">
        <p14:creationId xmlns:p14="http://schemas.microsoft.com/office/powerpoint/2010/main" val="1413152156"/>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lstStyle/>
          <a:p>
            <a:r>
              <a:rPr lang="pt-BR" sz="2800" dirty="0" smtClean="0"/>
              <a:t>RE 603616-RO-REPERCUSSÃO GERAL</a:t>
            </a:r>
          </a:p>
          <a:p>
            <a:pPr algn="just"/>
            <a:r>
              <a:rPr lang="pt-BR" sz="2800" dirty="0" smtClean="0"/>
              <a:t>“a </a:t>
            </a:r>
            <a:r>
              <a:rPr lang="pt-BR" sz="2800" dirty="0"/>
              <a:t>entrada forçada em domicílio sem mandado judicial só é lícita, mesmo em período noturno, quando amparada em fundadas razões, devidamente justificadas a posteriori, que indiquem que dentro da casa ocorre situação de flagrante delito, sob pena de responsabilidade disciplinar, civil e penal do agente ou da autoridade, e de nulidade dos atos </a:t>
            </a:r>
            <a:r>
              <a:rPr lang="pt-BR" sz="2800" dirty="0" smtClean="0"/>
              <a:t>praticados”</a:t>
            </a:r>
            <a:endParaRPr lang="pt-BR" sz="2800" dirty="0"/>
          </a:p>
        </p:txBody>
      </p:sp>
    </p:spTree>
    <p:extLst>
      <p:ext uri="{BB962C8B-B14F-4D97-AF65-F5344CB8AC3E}">
        <p14:creationId xmlns:p14="http://schemas.microsoft.com/office/powerpoint/2010/main" val="1109354034"/>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pt-BR"/>
          </a:p>
        </p:txBody>
      </p:sp>
      <p:sp>
        <p:nvSpPr>
          <p:cNvPr id="3" name="Espaço Reservado para Conteúdo 2"/>
          <p:cNvSpPr>
            <a:spLocks noGrp="1"/>
          </p:cNvSpPr>
          <p:nvPr>
            <p:ph sz="quarter" idx="13"/>
          </p:nvPr>
        </p:nvSpPr>
        <p:spPr/>
        <p:txBody>
          <a:bodyPr>
            <a:noAutofit/>
          </a:bodyPr>
          <a:lstStyle/>
          <a:p>
            <a:pPr algn="just"/>
            <a:r>
              <a:rPr lang="it-IT" sz="1400" b="1" i="1" dirty="0"/>
              <a:t>ROUBO – ART. 157 DO CPB</a:t>
            </a:r>
            <a:endParaRPr lang="pt-BR" sz="1400" dirty="0"/>
          </a:p>
          <a:p>
            <a:pPr algn="just"/>
            <a:r>
              <a:rPr lang="pt-BR" sz="1400" dirty="0"/>
              <a:t>1 – Roubo majorado, pelo uso de arma, independente do registro de antecedentes, justifica a conversão da prisão em flagrante em preventiva, em função do risco concreto à sociedade e audácia dos infratores.</a:t>
            </a:r>
          </a:p>
          <a:p>
            <a:pPr algn="just"/>
            <a:r>
              <a:rPr lang="pt-BR" sz="1400" dirty="0"/>
              <a:t>2 – Roubo simples, sem antecedentes e sem violência real à pessoa, justifica a concessão de liberdade provisória, com aplicação de medidas cautelares alternativas à prisão.</a:t>
            </a:r>
          </a:p>
          <a:p>
            <a:pPr algn="just"/>
            <a:r>
              <a:rPr lang="pt-BR" sz="1400" dirty="0"/>
              <a:t>3 – Roubo simples ou majorado, praticado em transporte coletivo, com ou sem antecedentes, justifica a conversão da prisão em flagrante em preventiva, em função do risco concreto à sociedade e audácia dos infratores.</a:t>
            </a:r>
          </a:p>
          <a:p>
            <a:pPr algn="just"/>
            <a:r>
              <a:rPr lang="pt-BR" sz="1400" dirty="0"/>
              <a:t>4 – Roubo simples ou majorado, praticado em continuidade delitiva, justifica a conversão da prisão em flagrante em preventiva, em função do risco concreto à sociedade e audácia dos infratores.</a:t>
            </a:r>
          </a:p>
          <a:p>
            <a:pPr algn="just"/>
            <a:r>
              <a:rPr lang="pt-BR" sz="1400" dirty="0"/>
              <a:t> </a:t>
            </a:r>
          </a:p>
          <a:p>
            <a:pPr algn="just"/>
            <a:r>
              <a:rPr lang="pt-BR" sz="1400" b="1" i="1" dirty="0"/>
              <a:t>TRÁFICO DE DROGAS</a:t>
            </a:r>
            <a:endParaRPr lang="pt-BR" sz="1400" dirty="0"/>
          </a:p>
          <a:p>
            <a:pPr algn="just"/>
            <a:r>
              <a:rPr lang="pt-BR" sz="1400" dirty="0"/>
              <a:t>5 – Em caso de prisão por tráfico de drogas, com apreensão de ínfima quantidade (a definir diante do caso concreto), sem apetrechos, sem antecedentes, sem diversidade, sem informação anterior sobre traficância, é passível a concessão de liberdade provisória ou substituição da prisão preventiva por medida cautelar diversa da prisão.</a:t>
            </a:r>
          </a:p>
          <a:p>
            <a:pPr algn="just"/>
            <a:r>
              <a:rPr lang="pt-BR" sz="1400" dirty="0"/>
              <a:t> </a:t>
            </a:r>
          </a:p>
        </p:txBody>
      </p:sp>
    </p:spTree>
    <p:extLst>
      <p:ext uri="{BB962C8B-B14F-4D97-AF65-F5344CB8AC3E}">
        <p14:creationId xmlns:p14="http://schemas.microsoft.com/office/powerpoint/2010/main" val="855489473"/>
      </p:ext>
    </p:extLst>
  </p:cSld>
  <p:clrMapOvr>
    <a:masterClrMapping/>
  </p:clrMapOvr>
</p:sld>
</file>

<file path=ppt/theme/theme1.xml><?xml version="1.0" encoding="utf-8"?>
<a:theme xmlns:a="http://schemas.openxmlformats.org/drawingml/2006/main" name="Horizonte">
  <a:themeElements>
    <a:clrScheme name="Horizonte">
      <a:dk1>
        <a:srgbClr val="000000"/>
      </a:dk1>
      <a:lt1>
        <a:srgbClr val="FFFFFF"/>
      </a:lt1>
      <a:dk2>
        <a:srgbClr val="1F2123"/>
      </a:dk2>
      <a:lt2>
        <a:srgbClr val="DC9E1F"/>
      </a:lt2>
      <a:accent1>
        <a:srgbClr val="7E97AD"/>
      </a:accent1>
      <a:accent2>
        <a:srgbClr val="CC8E60"/>
      </a:accent2>
      <a:accent3>
        <a:srgbClr val="7A6A60"/>
      </a:accent3>
      <a:accent4>
        <a:srgbClr val="B4936D"/>
      </a:accent4>
      <a:accent5>
        <a:srgbClr val="67787B"/>
      </a:accent5>
      <a:accent6>
        <a:srgbClr val="9D936F"/>
      </a:accent6>
      <a:hlink>
        <a:srgbClr val="646464"/>
      </a:hlink>
      <a:folHlink>
        <a:srgbClr val="969696"/>
      </a:folHlink>
    </a:clrScheme>
    <a:fontScheme name="Horizonte">
      <a:maj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Narrow"/>
        <a:ea typeface=""/>
        <a:cs typeface=""/>
        <a:font script="Jpan" typeface="HGｺﾞｼｯｸM"/>
        <a:font script="Hang" typeface="HY얕은샘물M"/>
        <a:font script="Hans" typeface="方正姚体"/>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Horizonte">
      <a:fillStyleLst>
        <a:solidFill>
          <a:schemeClr val="phClr"/>
        </a:solidFill>
        <a:gradFill rotWithShape="1">
          <a:gsLst>
            <a:gs pos="0">
              <a:schemeClr val="phClr">
                <a:tint val="83000"/>
                <a:shade val="100000"/>
                <a:satMod val="100000"/>
              </a:schemeClr>
            </a:gs>
            <a:gs pos="100000">
              <a:schemeClr val="phClr">
                <a:tint val="61000"/>
                <a:alpha val="100000"/>
                <a:satMod val="200000"/>
              </a:schemeClr>
            </a:gs>
          </a:gsLst>
          <a:path path="circle">
            <a:fillToRect l="100000" t="100000" r="100000" b="100000"/>
          </a:path>
        </a:gradFill>
        <a:gradFill rotWithShape="1">
          <a:gsLst>
            <a:gs pos="0">
              <a:schemeClr val="phClr">
                <a:shade val="85000"/>
              </a:schemeClr>
            </a:gs>
            <a:gs pos="100000">
              <a:schemeClr val="phClr">
                <a:tint val="90000"/>
                <a:alpha val="100000"/>
                <a:satMod val="200000"/>
              </a:schemeClr>
            </a:gs>
          </a:gsLst>
          <a:path path="circle">
            <a:fillToRect l="100000" t="100000" r="100000" b="100000"/>
          </a:path>
        </a:gradFill>
      </a:fillStyleLst>
      <a:lnStyleLst>
        <a:ln w="9525" cap="flat" cmpd="sng" algn="ctr">
          <a:solidFill>
            <a:schemeClr val="phClr"/>
          </a:solidFill>
          <a:prstDash val="solid"/>
        </a:ln>
        <a:ln w="10795" cap="flat" cmpd="sng" algn="ctr">
          <a:solidFill>
            <a:schemeClr val="phClr"/>
          </a:solidFill>
          <a:prstDash val="solid"/>
        </a:ln>
        <a:ln w="15240" cap="flat" cmpd="sng" algn="ctr">
          <a:solidFill>
            <a:schemeClr val="phClr">
              <a:tint val="25000"/>
              <a:alpha val="25000"/>
            </a:schemeClr>
          </a:solidFill>
          <a:prstDash val="solid"/>
        </a:ln>
      </a:lnStyleLst>
      <a:effectStyleLst>
        <a:effectStyle>
          <a:effectLst>
            <a:outerShdw blurRad="38100" dist="25400" dir="5400000" rotWithShape="0">
              <a:srgbClr val="000000">
                <a:alpha val="40000"/>
              </a:srgbClr>
            </a:outerShdw>
          </a:effectLst>
        </a:effectStyle>
        <a:effectStyle>
          <a:effectLst>
            <a:outerShdw blurRad="50800" dist="42924" dir="5400000" rotWithShape="0">
              <a:srgbClr val="000000">
                <a:alpha val="40000"/>
              </a:srgbClr>
            </a:outerShdw>
          </a:effectLst>
        </a:effectStyle>
        <a:effectStyle>
          <a:effectLst>
            <a:outerShdw blurRad="50800" dist="25400" dir="5400000" rotWithShape="0">
              <a:srgbClr val="000000">
                <a:alpha val="40000"/>
              </a:srgbClr>
            </a:outerShdw>
          </a:effectLst>
          <a:scene3d>
            <a:camera prst="orthographicFront">
              <a:rot lat="0" lon="0" rev="0"/>
            </a:camera>
            <a:lightRig rig="flat" dir="t">
              <a:rot lat="0" lon="0" rev="3600000"/>
            </a:lightRig>
          </a:scene3d>
          <a:sp3d prstMaterial="flat">
            <a:bevelT w="34925" h="47625" prst="coolSlant"/>
          </a:sp3d>
        </a:effectStyle>
      </a:effectStyleLst>
      <a:bgFillStyleLst>
        <a:solidFill>
          <a:schemeClr val="phClr"/>
        </a:solidFill>
        <a:gradFill rotWithShape="1">
          <a:gsLst>
            <a:gs pos="0">
              <a:schemeClr val="phClr">
                <a:tint val="96000"/>
                <a:shade val="100000"/>
                <a:alpha val="100000"/>
                <a:satMod val="140000"/>
              </a:schemeClr>
            </a:gs>
            <a:gs pos="31000">
              <a:schemeClr val="phClr">
                <a:tint val="100000"/>
                <a:shade val="90000"/>
                <a:alpha val="100000"/>
              </a:schemeClr>
            </a:gs>
            <a:gs pos="100000">
              <a:schemeClr val="phClr">
                <a:tint val="100000"/>
                <a:shade val="80000"/>
                <a:alpha val="100000"/>
              </a:schemeClr>
            </a:gs>
          </a:gsLst>
          <a:lin ang="5400000" scaled="0"/>
        </a:gradFill>
        <a:gradFill rotWithShape="1">
          <a:gsLst>
            <a:gs pos="0">
              <a:schemeClr val="phClr">
                <a:tint val="96000"/>
                <a:shade val="100000"/>
                <a:alpha val="100000"/>
                <a:satMod val="180000"/>
              </a:schemeClr>
            </a:gs>
            <a:gs pos="41000">
              <a:schemeClr val="phClr">
                <a:tint val="100000"/>
                <a:shade val="100000"/>
                <a:alpha val="100000"/>
                <a:satMod val="150000"/>
              </a:schemeClr>
            </a:gs>
            <a:gs pos="100000">
              <a:schemeClr val="phClr">
                <a:tint val="100000"/>
                <a:shade val="65000"/>
                <a:alpha val="100000"/>
              </a:schemeClr>
            </a:gs>
          </a:gsLst>
          <a:path path="circle">
            <a:fillToRect l="50000" t="8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Horizon</Template>
  <TotalTime>7871</TotalTime>
  <Words>11914</Words>
  <Application>Microsoft Office PowerPoint</Application>
  <PresentationFormat>Apresentação na tela (4:3)</PresentationFormat>
  <Paragraphs>318</Paragraphs>
  <Slides>104</Slides>
  <Notes>0</Notes>
  <HiddenSlides>0</HiddenSlides>
  <MMClips>0</MMClips>
  <ScaleCrop>false</ScaleCrop>
  <HeadingPairs>
    <vt:vector size="4" baseType="variant">
      <vt:variant>
        <vt:lpstr>Tema</vt:lpstr>
      </vt:variant>
      <vt:variant>
        <vt:i4>1</vt:i4>
      </vt:variant>
      <vt:variant>
        <vt:lpstr>Títulos de slides</vt:lpstr>
      </vt:variant>
      <vt:variant>
        <vt:i4>104</vt:i4>
      </vt:variant>
    </vt:vector>
  </HeadingPairs>
  <TitlesOfParts>
    <vt:vector size="105" baseType="lpstr">
      <vt:lpstr>Horizonte</vt:lpstr>
      <vt:lpstr>Audiência de Custódia</vt:lpstr>
      <vt:lpstr>CONCEITO</vt:lpstr>
      <vt:lpstr>FINALIDADE</vt:lpstr>
      <vt:lpstr>PRECEDENTES NORMATIVOS</vt:lpstr>
      <vt:lpstr>PRECEDENTES NORMATIVOS</vt:lpstr>
      <vt:lpstr>PRECEDENTES NORMATIVOS</vt:lpstr>
      <vt:lpstr>FINALIDADE DESENCARCERADORA?</vt:lpstr>
      <vt:lpstr>PRECEITOS DO CNJ</vt:lpstr>
      <vt:lpstr>ENCARCERAMENTO EXCESSIVO X SUPERLOTAÇÃO:</vt:lpstr>
      <vt:lpstr>      DADOS </vt:lpstr>
      <vt:lpstr>PRESOS PROVISÓRIOS</vt:lpstr>
      <vt:lpstr>ESTATÍSTICAS</vt:lpstr>
      <vt:lpstr>PRISÃO</vt:lpstr>
      <vt:lpstr>DESENCARCERAMENTO</vt:lpstr>
      <vt:lpstr>ADPF 347</vt:lpstr>
      <vt:lpstr>ESTADO DE COISAS INCONSTITUCIONAL</vt:lpstr>
      <vt:lpstr>VIÉS IDEOLÓGICO</vt:lpstr>
      <vt:lpstr>TERESINA</vt:lpstr>
      <vt:lpstr>TERESINA</vt:lpstr>
      <vt:lpstr>DADOS DE TERESINA</vt:lpstr>
      <vt:lpstr>PRESOS QUE VÃO PARA A AUDIÊNCIA DE CUSTÓDIA</vt:lpstr>
      <vt:lpstr>INFORMAÇÕES NA AC</vt:lpstr>
      <vt:lpstr>ESTATUTO DA PRIMEIRA INFÂNCIA </vt:lpstr>
      <vt:lpstr>FILHO MENOR DE 12 ANOS-CONDENADA;</vt:lpstr>
      <vt:lpstr>REQUISITOS PARA CONVERSÃO</vt:lpstr>
      <vt:lpstr>Apresentação do PowerPoint</vt:lpstr>
      <vt:lpstr>QUEM REALIZA ? </vt:lpstr>
      <vt:lpstr>PRESENÇA DO MINISTÉRIO PÚBLICO E DA DEFESA?</vt:lpstr>
      <vt:lpstr>AUSÊNCIA DO MP</vt:lpstr>
      <vt:lpstr>ENTREVISTA APENAS SOBRE A PRISÃO</vt:lpstr>
      <vt:lpstr>ADOLESCENTE</vt:lpstr>
      <vt:lpstr>Apresentação do PowerPoint</vt:lpstr>
      <vt:lpstr>ECA</vt:lpstr>
      <vt:lpstr>ADOLESCENTE</vt:lpstr>
      <vt:lpstr>APREENSÃO</vt:lpstr>
      <vt:lpstr>SEM DEMORA</vt:lpstr>
      <vt:lpstr>PRAZO EXCESSIVO</vt:lpstr>
      <vt:lpstr>NÃO REALIZAÇÃO DA AUDIÊNCIA DE CUSTÓDIA-</vt:lpstr>
      <vt:lpstr>stj</vt:lpstr>
      <vt:lpstr>STJ</vt:lpstr>
      <vt:lpstr>STF</vt:lpstr>
      <vt:lpstr>STF</vt:lpstr>
      <vt:lpstr>APRESENTAÇÃO DO JUIZ AO PRESO</vt:lpstr>
      <vt:lpstr>AUTO DE PRISÃO EM FLAGRANTE POR AUTORIDADE EM CIDADE DIVERSA-</vt:lpstr>
      <vt:lpstr>AUSÊNCIA DE JUIZ</vt:lpstr>
      <vt:lpstr>AUSÊNCIA DO MP</vt:lpstr>
      <vt:lpstr>PRISÃO PREVENTIVA EX OFFICIO</vt:lpstr>
      <vt:lpstr>STJ</vt:lpstr>
      <vt:lpstr>CONVERSÃO EM PREVENTIVA APÓS O RELAXAMENTO DE PRISÃO</vt:lpstr>
      <vt:lpstr>VÍTIMA</vt:lpstr>
      <vt:lpstr>RESOLUÇÃO Nº 213 DO CNJ</vt:lpstr>
      <vt:lpstr>MONITORAMENTO ELETRÔNICO-</vt:lpstr>
      <vt:lpstr>PROCEDIMENTO</vt:lpstr>
      <vt:lpstr>PROVISORIEDADE X PROVISIONALIDADE DAS MEDIDAS CAUTELARES</vt:lpstr>
      <vt:lpstr>CONTROLE EXTERNO DA ATIVIDADE POLICIAL</vt:lpstr>
      <vt:lpstr>OITIVA DO ACUSADOX TERMO DE AUDIÊNCIA DE CUSTÓDIA</vt:lpstr>
      <vt:lpstr>TERMO DE AUDIÊNCIA DE CUSTÓDIA</vt:lpstr>
      <vt:lpstr>GENERALIDADES</vt:lpstr>
      <vt:lpstr>É POSSÍVEL O PEDIDO DE ARQUIVAMENTO</vt:lpstr>
      <vt:lpstr>VIDEOCONFERÊNCIA</vt:lpstr>
      <vt:lpstr>SUGESTÕES</vt:lpstr>
      <vt:lpstr>CAUTELARES</vt:lpstr>
      <vt:lpstr>HOMOGENEIDADE</vt:lpstr>
      <vt:lpstr>Apresentação do PowerPoint</vt:lpstr>
      <vt:lpstr>Apresentação do PowerPoint</vt:lpstr>
      <vt:lpstr>Apresentação do PowerPoint</vt:lpstr>
      <vt:lpstr>Apresentação do PowerPoint</vt:lpstr>
      <vt:lpstr>Apresentação do PowerPoint</vt:lpstr>
      <vt:lpstr>Apresentação do PowerPoint</vt:lpstr>
      <vt:lpstr>PRE TRIAL DETENTION</vt:lpstr>
      <vt:lpstr>DENUNCIAÇÃO CALUNIOSA-TORTURA</vt:lpstr>
      <vt:lpstr>mentira</vt:lpstr>
      <vt:lpstr>MENTIRA DEFENSIVA(TOLERADA) MENTIRA AGRESSIVA</vt:lpstr>
      <vt:lpstr>CASO MIZAEL BISPO</vt:lpstr>
      <vt:lpstr>Apresentação do PowerPoint</vt:lpstr>
      <vt:lpstr>Apresentação do PowerPoint</vt:lpstr>
      <vt:lpstr>Apresentação do PowerPoint</vt:lpstr>
      <vt:lpstr>preventiva</vt:lpstr>
      <vt:lpstr>AMEAÇA-MARIA DA PENHA</vt:lpstr>
      <vt:lpstr>Apresentação do PowerPoint</vt:lpstr>
      <vt:lpstr>Apresentação do PowerPoint</vt:lpstr>
      <vt:lpstr>Apresentação do PowerPoint</vt:lpstr>
      <vt:lpstr>Apresentação do PowerPoint</vt:lpstr>
      <vt:lpstr>MARIA DA PENHA</vt:lpstr>
      <vt:lpstr>Apresentação do PowerPoint</vt:lpstr>
      <vt:lpstr>Preventiva-pena superior a 4 anos</vt:lpstr>
      <vt:lpstr>Associação criminosa-preventiva</vt:lpstr>
      <vt:lpstr>Art.313, I e II</vt:lpstr>
      <vt:lpstr>Apresentação do PowerPoint</vt:lpstr>
      <vt:lpstr>FLAGRANTE-DOMICÍLIO</vt:lpstr>
      <vt:lpstr>DOMICÍLIO-TRÁFICO-INTUIÇÃO POLICIAL</vt:lpstr>
      <vt:lpstr>TRÁFICO-INTUIÇÃO</vt:lpstr>
      <vt:lpstr>TRÁFICO-INTUIÇÃO</vt:lpstr>
      <vt:lpstr>TRÁFICO-INTUIÇÃO</vt:lpstr>
      <vt:lpstr>TRÁFICO-INTUIÇÃO</vt:lpstr>
      <vt:lpstr>TRÁFICO-INTUIÇÃO</vt:lpstr>
      <vt:lpstr>INTUÇÃO X SUSPEIÇÃO</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Audiência de Custódia</dc:title>
  <dc:creator>Everângela Araujo Barros Parente</dc:creator>
  <cp:lastModifiedBy>MPPI</cp:lastModifiedBy>
  <cp:revision>47</cp:revision>
  <dcterms:created xsi:type="dcterms:W3CDTF">2017-05-03T00:46:42Z</dcterms:created>
  <dcterms:modified xsi:type="dcterms:W3CDTF">2018-02-27T15:05:41Z</dcterms:modified>
</cp:coreProperties>
</file>